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 id="2147483721" r:id="rId3"/>
    <p:sldMasterId id="2147483733" r:id="rId4"/>
    <p:sldMasterId id="2147483756" r:id="rId5"/>
  </p:sldMasterIdLst>
  <p:notesMasterIdLst>
    <p:notesMasterId r:id="rId100"/>
  </p:notesMasterIdLst>
  <p:handoutMasterIdLst>
    <p:handoutMasterId r:id="rId101"/>
  </p:handoutMasterIdLst>
  <p:sldIdLst>
    <p:sldId id="284" r:id="rId6"/>
    <p:sldId id="286" r:id="rId7"/>
    <p:sldId id="305" r:id="rId8"/>
    <p:sldId id="306" r:id="rId9"/>
    <p:sldId id="307"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94" r:id="rId77"/>
    <p:sldId id="399" r:id="rId78"/>
    <p:sldId id="302" r:id="rId79"/>
    <p:sldId id="314" r:id="rId80"/>
    <p:sldId id="315" r:id="rId81"/>
    <p:sldId id="385" r:id="rId82"/>
    <p:sldId id="395" r:id="rId83"/>
    <p:sldId id="396" r:id="rId84"/>
    <p:sldId id="397" r:id="rId85"/>
    <p:sldId id="398" r:id="rId86"/>
    <p:sldId id="389" r:id="rId87"/>
    <p:sldId id="386" r:id="rId88"/>
    <p:sldId id="387" r:id="rId89"/>
    <p:sldId id="382" r:id="rId90"/>
    <p:sldId id="388" r:id="rId91"/>
    <p:sldId id="393" r:id="rId92"/>
    <p:sldId id="384" r:id="rId93"/>
    <p:sldId id="390" r:id="rId94"/>
    <p:sldId id="391" r:id="rId95"/>
    <p:sldId id="392" r:id="rId96"/>
    <p:sldId id="400" r:id="rId97"/>
    <p:sldId id="281" r:id="rId98"/>
    <p:sldId id="294"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435"/>
    <a:srgbClr val="41B6E6"/>
    <a:srgbClr val="F2CD00"/>
    <a:srgbClr val="D0006F"/>
    <a:srgbClr val="9067B3"/>
    <a:srgbClr val="DDDD07"/>
    <a:srgbClr val="CECE3E"/>
    <a:srgbClr val="D1141A"/>
    <a:srgbClr val="0080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4095" autoAdjust="0"/>
  </p:normalViewPr>
  <p:slideViewPr>
    <p:cSldViewPr>
      <p:cViewPr varScale="1">
        <p:scale>
          <a:sx n="115" d="100"/>
          <a:sy n="115" d="100"/>
        </p:scale>
        <p:origin x="403" y="67"/>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17654"/>
    </p:cViewPr>
  </p:sorterViewPr>
  <p:notesViewPr>
    <p:cSldViewPr>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0">
                    <a:srgbClr val="9F9F9F"/>
                  </a:gs>
                  <a:gs pos="12000">
                    <a:srgbClr val="BDBBBE"/>
                  </a:gs>
                  <a:gs pos="69000">
                    <a:srgbClr val="A8A1A6"/>
                  </a:gs>
                  <a:gs pos="97000">
                    <a:srgbClr val="909495"/>
                  </a:gs>
                </a:gsLst>
                <a:path path="shape">
                  <a:fillToRect l="50000" t="50000" r="50000" b="50000"/>
                </a:path>
              </a:gradFill>
              <a:ln w="19050">
                <a:solidFill>
                  <a:schemeClr val="lt1"/>
                </a:solidFill>
              </a:ln>
              <a:effectLst/>
            </c:spPr>
            <c:extLst xmlns:c16r2="http://schemas.microsoft.com/office/drawing/2015/06/chart">
              <c:ext xmlns:c16="http://schemas.microsoft.com/office/drawing/2014/chart" uri="{C3380CC4-5D6E-409C-BE32-E72D297353CC}">
                <c16:uniqueId val="{00000001-87E4-445F-9C52-76E855EC0EF3}"/>
              </c:ext>
            </c:extLst>
          </c:dPt>
          <c:dPt>
            <c:idx val="1"/>
            <c:bubble3D val="0"/>
            <c:spPr>
              <a:solidFill>
                <a:srgbClr val="2D3548"/>
              </a:solidFill>
              <a:ln w="19050">
                <a:solidFill>
                  <a:schemeClr val="lt1"/>
                </a:solidFill>
              </a:ln>
              <a:effectLst/>
            </c:spPr>
            <c:extLst xmlns:c16r2="http://schemas.microsoft.com/office/drawing/2015/06/chart">
              <c:ext xmlns:c16="http://schemas.microsoft.com/office/drawing/2014/chart" uri="{C3380CC4-5D6E-409C-BE32-E72D297353CC}">
                <c16:uniqueId val="{00000003-87E4-445F-9C52-76E855EC0EF3}"/>
              </c:ext>
            </c:extLst>
          </c:dPt>
          <c:dPt>
            <c:idx val="2"/>
            <c:bubble3D val="0"/>
            <c:spPr>
              <a:gradFill flip="none" rotWithShape="1">
                <a:gsLst>
                  <a:gs pos="0">
                    <a:srgbClr val="E5C560"/>
                  </a:gs>
                  <a:gs pos="23000">
                    <a:srgbClr val="CCAB4C"/>
                  </a:gs>
                  <a:gs pos="69000">
                    <a:srgbClr val="B39445"/>
                  </a:gs>
                  <a:gs pos="97000">
                    <a:srgbClr val="A78838"/>
                  </a:gs>
                </a:gsLst>
                <a:path path="shape">
                  <a:fillToRect l="50000" t="50000" r="50000" b="50000"/>
                </a:path>
                <a:tileRect/>
              </a:gradFill>
              <a:ln w="19050">
                <a:solidFill>
                  <a:schemeClr val="lt1"/>
                </a:solidFill>
              </a:ln>
              <a:effectLst/>
            </c:spPr>
            <c:extLst xmlns:c16r2="http://schemas.microsoft.com/office/drawing/2015/06/chart">
              <c:ext xmlns:c16="http://schemas.microsoft.com/office/drawing/2014/chart" uri="{C3380CC4-5D6E-409C-BE32-E72D297353CC}">
                <c16:uniqueId val="{00000005-87E4-445F-9C52-76E855EC0EF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7E4-445F-9C52-76E855EC0EF3}"/>
              </c:ext>
            </c:extLst>
          </c:dPt>
          <c:cat>
            <c:strRef>
              <c:f>Sheet1!$A$2:$A$5</c:f>
              <c:strCache>
                <c:ptCount val="3"/>
                <c:pt idx="0">
                  <c:v>1st Qtr</c:v>
                </c:pt>
                <c:pt idx="1">
                  <c:v>2nd Qtr</c:v>
                </c:pt>
                <c:pt idx="2">
                  <c:v>3rd Qtr</c:v>
                </c:pt>
              </c:strCache>
            </c:strRef>
          </c:cat>
          <c:val>
            <c:numRef>
              <c:f>Sheet1!$B$2:$B$5</c:f>
              <c:numCache>
                <c:formatCode>General</c:formatCode>
                <c:ptCount val="4"/>
                <c:pt idx="0">
                  <c:v>3.3332999999999999</c:v>
                </c:pt>
                <c:pt idx="1">
                  <c:v>3.3332999999999999</c:v>
                </c:pt>
                <c:pt idx="2">
                  <c:v>3.3332999999999999</c:v>
                </c:pt>
              </c:numCache>
            </c:numRef>
          </c:val>
          <c:extLst xmlns:c16r2="http://schemas.microsoft.com/office/drawing/2015/06/chart">
            <c:ext xmlns:c16="http://schemas.microsoft.com/office/drawing/2014/chart" uri="{C3380CC4-5D6E-409C-BE32-E72D297353CC}">
              <c16:uniqueId val="{00000008-87E4-445F-9C52-76E855EC0E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0">
                    <a:srgbClr val="9F9F9F"/>
                  </a:gs>
                  <a:gs pos="12000">
                    <a:srgbClr val="BDBBBE"/>
                  </a:gs>
                  <a:gs pos="69000">
                    <a:srgbClr val="A8A1A6"/>
                  </a:gs>
                  <a:gs pos="97000">
                    <a:srgbClr val="909495"/>
                  </a:gs>
                </a:gsLst>
                <a:path path="shape">
                  <a:fillToRect l="50000" t="50000" r="50000" b="50000"/>
                </a:path>
              </a:gradFill>
              <a:ln w="19050">
                <a:solidFill>
                  <a:schemeClr val="lt1"/>
                </a:solidFill>
              </a:ln>
              <a:effectLst/>
            </c:spPr>
            <c:extLst xmlns:c16r2="http://schemas.microsoft.com/office/drawing/2015/06/chart">
              <c:ext xmlns:c16="http://schemas.microsoft.com/office/drawing/2014/chart" uri="{C3380CC4-5D6E-409C-BE32-E72D297353CC}">
                <c16:uniqueId val="{00000001-AB62-4360-8D3A-4B9594566499}"/>
              </c:ext>
            </c:extLst>
          </c:dPt>
          <c:dPt>
            <c:idx val="1"/>
            <c:bubble3D val="0"/>
            <c:spPr>
              <a:solidFill>
                <a:srgbClr val="2D3548"/>
              </a:solidFill>
              <a:ln w="19050">
                <a:solidFill>
                  <a:schemeClr val="lt1"/>
                </a:solidFill>
              </a:ln>
              <a:effectLst/>
            </c:spPr>
            <c:extLst xmlns:c16r2="http://schemas.microsoft.com/office/drawing/2015/06/chart">
              <c:ext xmlns:c16="http://schemas.microsoft.com/office/drawing/2014/chart" uri="{C3380CC4-5D6E-409C-BE32-E72D297353CC}">
                <c16:uniqueId val="{00000003-AB62-4360-8D3A-4B9594566499}"/>
              </c:ext>
            </c:extLst>
          </c:dPt>
          <c:dPt>
            <c:idx val="2"/>
            <c:bubble3D val="0"/>
            <c:spPr>
              <a:gradFill flip="none" rotWithShape="1">
                <a:gsLst>
                  <a:gs pos="0">
                    <a:srgbClr val="E5C560"/>
                  </a:gs>
                  <a:gs pos="23000">
                    <a:srgbClr val="CCAB4C"/>
                  </a:gs>
                  <a:gs pos="69000">
                    <a:srgbClr val="B39445"/>
                  </a:gs>
                  <a:gs pos="97000">
                    <a:srgbClr val="A78838"/>
                  </a:gs>
                </a:gsLst>
                <a:path path="shape">
                  <a:fillToRect l="50000" t="50000" r="50000" b="50000"/>
                </a:path>
                <a:tileRect/>
              </a:gradFill>
              <a:ln w="19050">
                <a:solidFill>
                  <a:schemeClr val="lt1"/>
                </a:solidFill>
              </a:ln>
              <a:effectLst/>
            </c:spPr>
            <c:extLst xmlns:c16r2="http://schemas.microsoft.com/office/drawing/2015/06/chart">
              <c:ext xmlns:c16="http://schemas.microsoft.com/office/drawing/2014/chart" uri="{C3380CC4-5D6E-409C-BE32-E72D297353CC}">
                <c16:uniqueId val="{00000005-AB62-4360-8D3A-4B959456649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B62-4360-8D3A-4B9594566499}"/>
              </c:ext>
            </c:extLst>
          </c:dPt>
          <c:cat>
            <c:strRef>
              <c:f>Sheet1!$A$2:$A$5</c:f>
              <c:strCache>
                <c:ptCount val="3"/>
                <c:pt idx="0">
                  <c:v>1st Qtr</c:v>
                </c:pt>
                <c:pt idx="1">
                  <c:v>2nd Qtr</c:v>
                </c:pt>
                <c:pt idx="2">
                  <c:v>3rd Qtr</c:v>
                </c:pt>
              </c:strCache>
            </c:strRef>
          </c:cat>
          <c:val>
            <c:numRef>
              <c:f>Sheet1!$B$2:$B$5</c:f>
              <c:numCache>
                <c:formatCode>General</c:formatCode>
                <c:ptCount val="4"/>
                <c:pt idx="0">
                  <c:v>3.3332999999999999</c:v>
                </c:pt>
                <c:pt idx="1">
                  <c:v>3.3332999999999999</c:v>
                </c:pt>
                <c:pt idx="2">
                  <c:v>3.3332999999999999</c:v>
                </c:pt>
              </c:numCache>
            </c:numRef>
          </c:val>
          <c:extLst xmlns:c16r2="http://schemas.microsoft.com/office/drawing/2015/06/chart">
            <c:ext xmlns:c16="http://schemas.microsoft.com/office/drawing/2014/chart" uri="{C3380CC4-5D6E-409C-BE32-E72D297353CC}">
              <c16:uniqueId val="{00000008-AB62-4360-8D3A-4B95945664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0">
                    <a:srgbClr val="9F9F9F"/>
                  </a:gs>
                  <a:gs pos="12000">
                    <a:srgbClr val="BDBBBE"/>
                  </a:gs>
                  <a:gs pos="69000">
                    <a:srgbClr val="A8A1A6"/>
                  </a:gs>
                  <a:gs pos="97000">
                    <a:srgbClr val="909495"/>
                  </a:gs>
                </a:gsLst>
                <a:path path="shape">
                  <a:fillToRect l="50000" t="50000" r="50000" b="50000"/>
                </a:path>
              </a:gradFill>
              <a:ln w="19050">
                <a:solidFill>
                  <a:schemeClr val="lt1"/>
                </a:solidFill>
              </a:ln>
              <a:effectLst/>
            </c:spPr>
            <c:extLst xmlns:c16r2="http://schemas.microsoft.com/office/drawing/2015/06/chart">
              <c:ext xmlns:c16="http://schemas.microsoft.com/office/drawing/2014/chart" uri="{C3380CC4-5D6E-409C-BE32-E72D297353CC}">
                <c16:uniqueId val="{00000003-E8CB-45B8-8A5C-F0BF7E1A5422}"/>
              </c:ext>
            </c:extLst>
          </c:dPt>
          <c:dPt>
            <c:idx val="1"/>
            <c:bubble3D val="0"/>
            <c:spPr>
              <a:solidFill>
                <a:srgbClr val="2D3548"/>
              </a:solidFill>
              <a:ln w="19050">
                <a:solidFill>
                  <a:schemeClr val="lt1"/>
                </a:solidFill>
              </a:ln>
              <a:effectLst/>
            </c:spPr>
            <c:extLst xmlns:c16r2="http://schemas.microsoft.com/office/drawing/2015/06/chart">
              <c:ext xmlns:c16="http://schemas.microsoft.com/office/drawing/2014/chart" uri="{C3380CC4-5D6E-409C-BE32-E72D297353CC}">
                <c16:uniqueId val="{00000001-E8CB-45B8-8A5C-F0BF7E1A5422}"/>
              </c:ext>
            </c:extLst>
          </c:dPt>
          <c:dPt>
            <c:idx val="2"/>
            <c:bubble3D val="0"/>
            <c:spPr>
              <a:gradFill flip="none" rotWithShape="1">
                <a:gsLst>
                  <a:gs pos="0">
                    <a:srgbClr val="E5C560"/>
                  </a:gs>
                  <a:gs pos="23000">
                    <a:srgbClr val="CCAB4C"/>
                  </a:gs>
                  <a:gs pos="69000">
                    <a:srgbClr val="B39445"/>
                  </a:gs>
                  <a:gs pos="97000">
                    <a:srgbClr val="A78838"/>
                  </a:gs>
                </a:gsLst>
                <a:path path="shape">
                  <a:fillToRect l="50000" t="50000" r="50000" b="50000"/>
                </a:path>
                <a:tileRect/>
              </a:gradFill>
              <a:ln w="19050">
                <a:solidFill>
                  <a:schemeClr val="lt1"/>
                </a:solidFill>
              </a:ln>
              <a:effectLst/>
            </c:spPr>
            <c:extLst xmlns:c16r2="http://schemas.microsoft.com/office/drawing/2015/06/chart">
              <c:ext xmlns:c16="http://schemas.microsoft.com/office/drawing/2014/chart" uri="{C3380CC4-5D6E-409C-BE32-E72D297353CC}">
                <c16:uniqueId val="{00000002-E8CB-45B8-8A5C-F0BF7E1A542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8D9-41BD-88E7-185E0C06A8C2}"/>
              </c:ext>
            </c:extLst>
          </c:dPt>
          <c:cat>
            <c:strRef>
              <c:f>Sheet1!$A$2:$A$5</c:f>
              <c:strCache>
                <c:ptCount val="3"/>
                <c:pt idx="0">
                  <c:v>1st Qtr</c:v>
                </c:pt>
                <c:pt idx="1">
                  <c:v>2nd Qtr</c:v>
                </c:pt>
                <c:pt idx="2">
                  <c:v>3rd Qtr</c:v>
                </c:pt>
              </c:strCache>
            </c:strRef>
          </c:cat>
          <c:val>
            <c:numRef>
              <c:f>Sheet1!$B$2:$B$5</c:f>
              <c:numCache>
                <c:formatCode>General</c:formatCode>
                <c:ptCount val="4"/>
                <c:pt idx="0">
                  <c:v>3.3332999999999999</c:v>
                </c:pt>
                <c:pt idx="1">
                  <c:v>3.3332999999999999</c:v>
                </c:pt>
                <c:pt idx="2">
                  <c:v>3.3332999999999999</c:v>
                </c:pt>
              </c:numCache>
            </c:numRef>
          </c:val>
          <c:extLst xmlns:c16r2="http://schemas.microsoft.com/office/drawing/2015/06/chart">
            <c:ext xmlns:c16="http://schemas.microsoft.com/office/drawing/2014/chart" uri="{C3380CC4-5D6E-409C-BE32-E72D297353CC}">
              <c16:uniqueId val="{00000000-E8CB-45B8-8A5C-F0BF7E1A54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0">
                    <a:srgbClr val="9F9F9F"/>
                  </a:gs>
                  <a:gs pos="12000">
                    <a:srgbClr val="BDBBBE"/>
                  </a:gs>
                  <a:gs pos="69000">
                    <a:srgbClr val="A8A1A6"/>
                  </a:gs>
                  <a:gs pos="97000">
                    <a:srgbClr val="909495"/>
                  </a:gs>
                </a:gsLst>
                <a:path path="shape">
                  <a:fillToRect l="50000" t="50000" r="50000" b="50000"/>
                </a:path>
              </a:gradFill>
              <a:ln w="19050">
                <a:solidFill>
                  <a:schemeClr val="lt1"/>
                </a:solidFill>
              </a:ln>
              <a:effectLst/>
            </c:spPr>
            <c:extLst xmlns:c16r2="http://schemas.microsoft.com/office/drawing/2015/06/chart">
              <c:ext xmlns:c16="http://schemas.microsoft.com/office/drawing/2014/chart" uri="{C3380CC4-5D6E-409C-BE32-E72D297353CC}">
                <c16:uniqueId val="{00000001-74BD-45BE-B229-3647360121BD}"/>
              </c:ext>
            </c:extLst>
          </c:dPt>
          <c:dPt>
            <c:idx val="1"/>
            <c:bubble3D val="0"/>
            <c:spPr>
              <a:solidFill>
                <a:srgbClr val="2D3548"/>
              </a:solidFill>
              <a:ln w="19050">
                <a:solidFill>
                  <a:schemeClr val="lt1"/>
                </a:solidFill>
              </a:ln>
              <a:effectLst/>
            </c:spPr>
            <c:extLst xmlns:c16r2="http://schemas.microsoft.com/office/drawing/2015/06/chart">
              <c:ext xmlns:c16="http://schemas.microsoft.com/office/drawing/2014/chart" uri="{C3380CC4-5D6E-409C-BE32-E72D297353CC}">
                <c16:uniqueId val="{00000003-74BD-45BE-B229-3647360121BD}"/>
              </c:ext>
            </c:extLst>
          </c:dPt>
          <c:dPt>
            <c:idx val="2"/>
            <c:bubble3D val="0"/>
            <c:spPr>
              <a:gradFill flip="none" rotWithShape="1">
                <a:gsLst>
                  <a:gs pos="0">
                    <a:srgbClr val="E5C560"/>
                  </a:gs>
                  <a:gs pos="23000">
                    <a:srgbClr val="CCAB4C"/>
                  </a:gs>
                  <a:gs pos="69000">
                    <a:srgbClr val="B39445"/>
                  </a:gs>
                  <a:gs pos="97000">
                    <a:srgbClr val="A78838"/>
                  </a:gs>
                </a:gsLst>
                <a:path path="shape">
                  <a:fillToRect l="50000" t="50000" r="50000" b="50000"/>
                </a:path>
                <a:tileRect/>
              </a:gradFill>
              <a:ln w="19050">
                <a:solidFill>
                  <a:schemeClr val="lt1"/>
                </a:solidFill>
              </a:ln>
              <a:effectLst/>
            </c:spPr>
            <c:extLst xmlns:c16r2="http://schemas.microsoft.com/office/drawing/2015/06/chart">
              <c:ext xmlns:c16="http://schemas.microsoft.com/office/drawing/2014/chart" uri="{C3380CC4-5D6E-409C-BE32-E72D297353CC}">
                <c16:uniqueId val="{00000005-74BD-45BE-B229-3647360121B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4BD-45BE-B229-3647360121BD}"/>
              </c:ext>
            </c:extLst>
          </c:dPt>
          <c:cat>
            <c:strRef>
              <c:f>Sheet1!$A$2:$A$5</c:f>
              <c:strCache>
                <c:ptCount val="3"/>
                <c:pt idx="0">
                  <c:v>1st Qtr</c:v>
                </c:pt>
                <c:pt idx="1">
                  <c:v>2nd Qtr</c:v>
                </c:pt>
                <c:pt idx="2">
                  <c:v>3rd Qtr</c:v>
                </c:pt>
              </c:strCache>
            </c:strRef>
          </c:cat>
          <c:val>
            <c:numRef>
              <c:f>Sheet1!$B$2:$B$5</c:f>
              <c:numCache>
                <c:formatCode>General</c:formatCode>
                <c:ptCount val="4"/>
                <c:pt idx="0">
                  <c:v>3.3332999999999999</c:v>
                </c:pt>
                <c:pt idx="1">
                  <c:v>3.3332999999999999</c:v>
                </c:pt>
                <c:pt idx="2">
                  <c:v>3.3332999999999999</c:v>
                </c:pt>
              </c:numCache>
            </c:numRef>
          </c:val>
          <c:extLst xmlns:c16r2="http://schemas.microsoft.com/office/drawing/2015/06/chart">
            <c:ext xmlns:c16="http://schemas.microsoft.com/office/drawing/2014/chart" uri="{C3380CC4-5D6E-409C-BE32-E72D297353CC}">
              <c16:uniqueId val="{00000008-74BD-45BE-B229-3647360121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8F129F-24BD-4BCC-8C05-180726D95DD5}" type="datetimeFigureOut">
              <a:rPr lang="en-GB" smtClean="0"/>
              <a:t>11/05/2020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E53A99-21D0-4C2A-8C33-B38F0C3AB494}" type="slidenum">
              <a:rPr lang="en-GB" smtClean="0"/>
              <a:t>‹#›</a:t>
            </a:fld>
            <a:endParaRPr lang="en-GB"/>
          </a:p>
        </p:txBody>
      </p:sp>
    </p:spTree>
    <p:extLst>
      <p:ext uri="{BB962C8B-B14F-4D97-AF65-F5344CB8AC3E}">
        <p14:creationId xmlns:p14="http://schemas.microsoft.com/office/powerpoint/2010/main" val="4053540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DB265-471C-47CD-A87F-A9FA67DEE8D6}" type="datetimeFigureOut">
              <a:rPr lang="en-GB" smtClean="0"/>
              <a:pPr/>
              <a:t>11/05/2020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232BE4-39EF-43A6-A3EC-2CFAFD06FEA5}" type="slidenum">
              <a:rPr lang="en-GB" smtClean="0"/>
              <a:pPr/>
              <a:t>‹#›</a:t>
            </a:fld>
            <a:endParaRPr lang="en-GB" dirty="0"/>
          </a:p>
        </p:txBody>
      </p:sp>
    </p:spTree>
    <p:extLst>
      <p:ext uri="{BB962C8B-B14F-4D97-AF65-F5344CB8AC3E}">
        <p14:creationId xmlns:p14="http://schemas.microsoft.com/office/powerpoint/2010/main" val="280734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gov.uk/government/publications/inheritance-tax-bank-and-building-society-accounts-iht406" TargetMode="External"/><Relationship Id="rId13" Type="http://schemas.openxmlformats.org/officeDocument/2006/relationships/hyperlink" Target="https://www.gov.uk/government/publications/inheritance-tax-listed-stocks-and-shares-iht411" TargetMode="External"/><Relationship Id="rId18" Type="http://schemas.openxmlformats.org/officeDocument/2006/relationships/hyperlink" Target="https://www.gov.uk/government/publications/inheritance-tax-debts-due-to-the-estate-iht416" TargetMode="External"/><Relationship Id="rId26" Type="http://schemas.openxmlformats.org/officeDocument/2006/relationships/hyperlink" Target="https://www.gov.uk/government/publications/inheritance-tax-reduced-rate-of-inheritance-tax-iht430" TargetMode="External"/><Relationship Id="rId3" Type="http://schemas.openxmlformats.org/officeDocument/2006/relationships/hyperlink" Target="https://www.gov.uk/government/publications/inheritance-tax-domicile-outside-the-united-kingdom-iht401" TargetMode="External"/><Relationship Id="rId21" Type="http://schemas.openxmlformats.org/officeDocument/2006/relationships/hyperlink" Target="https://www.gov.uk/government/publications/inheritance-tax-debts-owed-by-the-deceased-iht419" TargetMode="External"/><Relationship Id="rId7" Type="http://schemas.openxmlformats.org/officeDocument/2006/relationships/hyperlink" Target="https://www.gov.uk/government/publications/inheritance-tax-houses-land-buildings-and-interest-in-land-iht405" TargetMode="External"/><Relationship Id="rId12" Type="http://schemas.openxmlformats.org/officeDocument/2006/relationships/hyperlink" Target="https://www.gov.uk/government/publications/inheritance-tax-life-assurance-and-annuities-iht410" TargetMode="External"/><Relationship Id="rId17" Type="http://schemas.openxmlformats.org/officeDocument/2006/relationships/hyperlink" Target="https://www.gov.uk/government/publications/inheritance-tax-interest-in-another-estate-iht415" TargetMode="External"/><Relationship Id="rId25" Type="http://schemas.openxmlformats.org/officeDocument/2006/relationships/hyperlink" Target="https://www.gov.uk/government/publications/inheritance-tax-direct-payment-scheme-bank-or-building-society-account-iht423" TargetMode="External"/><Relationship Id="rId2" Type="http://schemas.openxmlformats.org/officeDocument/2006/relationships/slide" Target="../slides/slide24.xml"/><Relationship Id="rId16" Type="http://schemas.openxmlformats.org/officeDocument/2006/relationships/hyperlink" Target="https://www.gov.uk/government/publications/inheritance-tax-agricultural-relief-iht414" TargetMode="External"/><Relationship Id="rId20" Type="http://schemas.openxmlformats.org/officeDocument/2006/relationships/hyperlink" Target="https://www.gov.uk/government/publications/inheritance-tax-assets-held-in-trust-iht418" TargetMode="External"/><Relationship Id="rId1" Type="http://schemas.openxmlformats.org/officeDocument/2006/relationships/notesMaster" Target="../notesMasters/notesMaster1.xml"/><Relationship Id="rId6" Type="http://schemas.openxmlformats.org/officeDocument/2006/relationships/hyperlink" Target="https://www.gov.uk/government/publications/inheritance-tax-jointly-owned-assets-iht404" TargetMode="External"/><Relationship Id="rId11" Type="http://schemas.openxmlformats.org/officeDocument/2006/relationships/hyperlink" Target="https://www.gov.uk/government/publications/inheritance-tax-pensions-iht409" TargetMode="External"/><Relationship Id="rId24" Type="http://schemas.openxmlformats.org/officeDocument/2006/relationships/hyperlink" Target="https://www.gov.uk/government/publications/inheritance-tax-application-for-an-inheritance-tax-reference-iht422" TargetMode="External"/><Relationship Id="rId5" Type="http://schemas.openxmlformats.org/officeDocument/2006/relationships/hyperlink" Target="https://www.gov.uk/government/publications/inheritance-tax-gifts-and-other-transfers-of-value-iht403" TargetMode="External"/><Relationship Id="rId15" Type="http://schemas.openxmlformats.org/officeDocument/2006/relationships/hyperlink" Target="https://www.gov.uk/government/publications/inheritance-tax-business-and-partnership-interests-and-assets-iht413" TargetMode="External"/><Relationship Id="rId23" Type="http://schemas.openxmlformats.org/officeDocument/2006/relationships/hyperlink" Target="https://www.gov.uk/government/publications/inheritance-tax-probate-summary-iht421" TargetMode="External"/><Relationship Id="rId28" Type="http://schemas.openxmlformats.org/officeDocument/2006/relationships/hyperlink" Target="https://www.gov.uk/government/publications/claim-to-transfer-any-unused-residence-nil-rate-band-iht436" TargetMode="External"/><Relationship Id="rId10" Type="http://schemas.openxmlformats.org/officeDocument/2006/relationships/hyperlink" Target="https://www.gov.uk/government/publications/inheritance-tax-household-and-personal-goods-donated-to-charity-iht408" TargetMode="External"/><Relationship Id="rId19" Type="http://schemas.openxmlformats.org/officeDocument/2006/relationships/hyperlink" Target="https://www.gov.uk/government/publications/inheritance-tax-foreign-assets-iht417" TargetMode="External"/><Relationship Id="rId4" Type="http://schemas.openxmlformats.org/officeDocument/2006/relationships/hyperlink" Target="https://www.gov.uk/government/publications/inheritance-tax-claim-to-transfer-unused-nil-rate-band-iht402" TargetMode="External"/><Relationship Id="rId9" Type="http://schemas.openxmlformats.org/officeDocument/2006/relationships/hyperlink" Target="https://www.gov.uk/government/publications/inheritance-tax-household-and-personal-goods-iht407" TargetMode="External"/><Relationship Id="rId14" Type="http://schemas.openxmlformats.org/officeDocument/2006/relationships/hyperlink" Target="https://www.gov.uk/government/publications/inheritance-tax-unlisted-stocks-and-shares-and-control-holdings-iht412" TargetMode="External"/><Relationship Id="rId22" Type="http://schemas.openxmlformats.org/officeDocument/2006/relationships/hyperlink" Target="https://www.gov.uk/government/publications/inheritance-tax-national-heritage-assets-conditional-exemption-and-maintenance-funds-iht420" TargetMode="External"/><Relationship Id="rId27" Type="http://schemas.openxmlformats.org/officeDocument/2006/relationships/hyperlink" Target="https://www.gov.uk/government/publications/claim-the-residence-nil-rate-band-rnrb-iht435"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gov.uk/government/publications/inheritance-tax-bank-and-building-society-accounts-iht406" TargetMode="External"/><Relationship Id="rId13" Type="http://schemas.openxmlformats.org/officeDocument/2006/relationships/hyperlink" Target="https://www.gov.uk/government/publications/inheritance-tax-listed-stocks-and-shares-iht411" TargetMode="External"/><Relationship Id="rId18" Type="http://schemas.openxmlformats.org/officeDocument/2006/relationships/hyperlink" Target="https://www.gov.uk/government/publications/inheritance-tax-debts-due-to-the-estate-iht416" TargetMode="External"/><Relationship Id="rId26" Type="http://schemas.openxmlformats.org/officeDocument/2006/relationships/hyperlink" Target="https://www.gov.uk/government/publications/inheritance-tax-reduced-rate-of-inheritance-tax-iht430" TargetMode="External"/><Relationship Id="rId3" Type="http://schemas.openxmlformats.org/officeDocument/2006/relationships/hyperlink" Target="https://www.gov.uk/government/publications/inheritance-tax-domicile-outside-the-united-kingdom-iht401" TargetMode="External"/><Relationship Id="rId21" Type="http://schemas.openxmlformats.org/officeDocument/2006/relationships/hyperlink" Target="https://www.gov.uk/government/publications/inheritance-tax-debts-owed-by-the-deceased-iht419" TargetMode="External"/><Relationship Id="rId7" Type="http://schemas.openxmlformats.org/officeDocument/2006/relationships/hyperlink" Target="https://www.gov.uk/government/publications/inheritance-tax-houses-land-buildings-and-interest-in-land-iht405" TargetMode="External"/><Relationship Id="rId12" Type="http://schemas.openxmlformats.org/officeDocument/2006/relationships/hyperlink" Target="https://www.gov.uk/government/publications/inheritance-tax-life-assurance-and-annuities-iht410" TargetMode="External"/><Relationship Id="rId17" Type="http://schemas.openxmlformats.org/officeDocument/2006/relationships/hyperlink" Target="https://www.gov.uk/government/publications/inheritance-tax-interest-in-another-estate-iht415" TargetMode="External"/><Relationship Id="rId25" Type="http://schemas.openxmlformats.org/officeDocument/2006/relationships/hyperlink" Target="https://www.gov.uk/government/publications/inheritance-tax-direct-payment-scheme-bank-or-building-society-account-iht423" TargetMode="External"/><Relationship Id="rId2" Type="http://schemas.openxmlformats.org/officeDocument/2006/relationships/slide" Target="../slides/slide25.xml"/><Relationship Id="rId16" Type="http://schemas.openxmlformats.org/officeDocument/2006/relationships/hyperlink" Target="https://www.gov.uk/government/publications/inheritance-tax-agricultural-relief-iht414" TargetMode="External"/><Relationship Id="rId20" Type="http://schemas.openxmlformats.org/officeDocument/2006/relationships/hyperlink" Target="https://www.gov.uk/government/publications/inheritance-tax-assets-held-in-trust-iht418" TargetMode="External"/><Relationship Id="rId1" Type="http://schemas.openxmlformats.org/officeDocument/2006/relationships/notesMaster" Target="../notesMasters/notesMaster1.xml"/><Relationship Id="rId6" Type="http://schemas.openxmlformats.org/officeDocument/2006/relationships/hyperlink" Target="https://www.gov.uk/government/publications/inheritance-tax-jointly-owned-assets-iht404" TargetMode="External"/><Relationship Id="rId11" Type="http://schemas.openxmlformats.org/officeDocument/2006/relationships/hyperlink" Target="https://www.gov.uk/government/publications/inheritance-tax-pensions-iht409" TargetMode="External"/><Relationship Id="rId24" Type="http://schemas.openxmlformats.org/officeDocument/2006/relationships/hyperlink" Target="https://www.gov.uk/government/publications/inheritance-tax-application-for-an-inheritance-tax-reference-iht422" TargetMode="External"/><Relationship Id="rId5" Type="http://schemas.openxmlformats.org/officeDocument/2006/relationships/hyperlink" Target="https://www.gov.uk/government/publications/inheritance-tax-gifts-and-other-transfers-of-value-iht403" TargetMode="External"/><Relationship Id="rId15" Type="http://schemas.openxmlformats.org/officeDocument/2006/relationships/hyperlink" Target="https://www.gov.uk/government/publications/inheritance-tax-business-and-partnership-interests-and-assets-iht413" TargetMode="External"/><Relationship Id="rId23" Type="http://schemas.openxmlformats.org/officeDocument/2006/relationships/hyperlink" Target="https://www.gov.uk/government/publications/inheritance-tax-probate-summary-iht421" TargetMode="External"/><Relationship Id="rId28" Type="http://schemas.openxmlformats.org/officeDocument/2006/relationships/hyperlink" Target="https://www.gov.uk/government/publications/claim-to-transfer-any-unused-residence-nil-rate-band-iht436" TargetMode="External"/><Relationship Id="rId10" Type="http://schemas.openxmlformats.org/officeDocument/2006/relationships/hyperlink" Target="https://www.gov.uk/government/publications/inheritance-tax-household-and-personal-goods-donated-to-charity-iht408" TargetMode="External"/><Relationship Id="rId19" Type="http://schemas.openxmlformats.org/officeDocument/2006/relationships/hyperlink" Target="https://www.gov.uk/government/publications/inheritance-tax-foreign-assets-iht417" TargetMode="External"/><Relationship Id="rId4" Type="http://schemas.openxmlformats.org/officeDocument/2006/relationships/hyperlink" Target="https://www.gov.uk/government/publications/inheritance-tax-claim-to-transfer-unused-nil-rate-band-iht402" TargetMode="External"/><Relationship Id="rId9" Type="http://schemas.openxmlformats.org/officeDocument/2006/relationships/hyperlink" Target="https://www.gov.uk/government/publications/inheritance-tax-household-and-personal-goods-iht407" TargetMode="External"/><Relationship Id="rId14" Type="http://schemas.openxmlformats.org/officeDocument/2006/relationships/hyperlink" Target="https://www.gov.uk/government/publications/inheritance-tax-unlisted-stocks-and-shares-and-control-holdings-iht412" TargetMode="External"/><Relationship Id="rId22" Type="http://schemas.openxmlformats.org/officeDocument/2006/relationships/hyperlink" Target="https://www.gov.uk/government/publications/inheritance-tax-national-heritage-assets-conditional-exemption-and-maintenance-funds-iht420" TargetMode="External"/><Relationship Id="rId27" Type="http://schemas.openxmlformats.org/officeDocument/2006/relationships/hyperlink" Target="https://www.gov.uk/government/publications/claim-the-residence-nil-rate-band-rnrb-iht43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D2B2B7-12FD-4C4F-8053-321126FE1F32}" type="slidenum">
              <a:rPr lang="en-GB" altLang="en-US" smtClean="0">
                <a:latin typeface="Calibri" panose="020F0502020204030204" pitchFamily="34" charset="0"/>
              </a:rPr>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60244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99519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GB" dirty="0">
                <a:hlinkClick r:id="rId3"/>
              </a:rPr>
              <a:t>IHT401: domicile outside the United Kingdom</a:t>
            </a:r>
            <a:r>
              <a:rPr lang="en-GB" dirty="0"/>
              <a:t/>
            </a:r>
            <a:br>
              <a:rPr lang="en-GB" dirty="0"/>
            </a:br>
            <a:r>
              <a:rPr lang="en-GB" dirty="0">
                <a:hlinkClick r:id="rId4"/>
              </a:rPr>
              <a:t>IHT402: claim to transfer unused nil rate band</a:t>
            </a:r>
            <a:r>
              <a:rPr lang="en-GB" dirty="0"/>
              <a:t> </a:t>
            </a:r>
            <a:br>
              <a:rPr lang="en-GB" dirty="0"/>
            </a:br>
            <a:r>
              <a:rPr lang="en-GB" dirty="0">
                <a:hlinkClick r:id="rId5"/>
              </a:rPr>
              <a:t>IHT403: gifts and other transfers of value</a:t>
            </a:r>
            <a:r>
              <a:rPr lang="en-GB" dirty="0"/>
              <a:t> </a:t>
            </a:r>
            <a:br>
              <a:rPr lang="en-GB" dirty="0"/>
            </a:br>
            <a:r>
              <a:rPr lang="en-GB" dirty="0">
                <a:hlinkClick r:id="rId6"/>
              </a:rPr>
              <a:t>IHT404: jointly owned assets</a:t>
            </a:r>
            <a:r>
              <a:rPr lang="en-GB" dirty="0"/>
              <a:t> </a:t>
            </a:r>
            <a:br>
              <a:rPr lang="en-GB" dirty="0"/>
            </a:br>
            <a:r>
              <a:rPr lang="en-GB" dirty="0">
                <a:hlinkClick r:id="rId7"/>
              </a:rPr>
              <a:t>IHT405: houses, land, buildings and interest in land</a:t>
            </a:r>
            <a:r>
              <a:rPr lang="en-GB" dirty="0"/>
              <a:t> </a:t>
            </a:r>
            <a:br>
              <a:rPr lang="en-GB" dirty="0"/>
            </a:br>
            <a:r>
              <a:rPr lang="en-GB" dirty="0">
                <a:hlinkClick r:id="rId8"/>
              </a:rPr>
              <a:t>IHT406: bank and building society accounts</a:t>
            </a:r>
            <a:r>
              <a:rPr lang="en-GB" dirty="0"/>
              <a:t> </a:t>
            </a:r>
            <a:br>
              <a:rPr lang="en-GB" dirty="0"/>
            </a:br>
            <a:r>
              <a:rPr lang="en-GB" dirty="0">
                <a:hlinkClick r:id="rId9"/>
              </a:rPr>
              <a:t>IHT407: household and personal goods</a:t>
            </a:r>
            <a:r>
              <a:rPr lang="en-GB" dirty="0"/>
              <a:t> </a:t>
            </a:r>
            <a:br>
              <a:rPr lang="en-GB" dirty="0"/>
            </a:br>
            <a:r>
              <a:rPr lang="en-GB" dirty="0">
                <a:hlinkClick r:id="rId10"/>
              </a:rPr>
              <a:t>IHT408: household and personal goods donated to charity</a:t>
            </a:r>
            <a:r>
              <a:rPr lang="en-GB" dirty="0"/>
              <a:t> </a:t>
            </a:r>
            <a:br>
              <a:rPr lang="en-GB" dirty="0"/>
            </a:br>
            <a:r>
              <a:rPr lang="en-GB" dirty="0">
                <a:hlinkClick r:id="rId11"/>
              </a:rPr>
              <a:t>IHT409: pensions</a:t>
            </a:r>
            <a:r>
              <a:rPr lang="en-GB" dirty="0"/>
              <a:t> </a:t>
            </a:r>
            <a:br>
              <a:rPr lang="en-GB" dirty="0"/>
            </a:br>
            <a:r>
              <a:rPr lang="en-GB" dirty="0">
                <a:hlinkClick r:id="rId12"/>
              </a:rPr>
              <a:t>IHT410: life assurance and annuities</a:t>
            </a:r>
            <a:r>
              <a:rPr lang="en-GB" dirty="0"/>
              <a:t> </a:t>
            </a:r>
            <a:br>
              <a:rPr lang="en-GB" dirty="0"/>
            </a:br>
            <a:r>
              <a:rPr lang="en-GB" dirty="0">
                <a:hlinkClick r:id="rId13"/>
              </a:rPr>
              <a:t>IHT411: listed stocks and shares</a:t>
            </a:r>
            <a:r>
              <a:rPr lang="en-GB" dirty="0"/>
              <a:t> </a:t>
            </a:r>
            <a:br>
              <a:rPr lang="en-GB" dirty="0"/>
            </a:br>
            <a:r>
              <a:rPr lang="en-GB" dirty="0">
                <a:hlinkClick r:id="rId14"/>
              </a:rPr>
              <a:t>IHT412: unlisted stocks and shares and control holdings</a:t>
            </a:r>
            <a:r>
              <a:rPr lang="en-GB" dirty="0"/>
              <a:t> </a:t>
            </a:r>
            <a:br>
              <a:rPr lang="en-GB" dirty="0"/>
            </a:br>
            <a:r>
              <a:rPr lang="en-GB" dirty="0">
                <a:hlinkClick r:id="rId15"/>
              </a:rPr>
              <a:t>IHT413: business and partnership interests and assets</a:t>
            </a:r>
            <a:r>
              <a:rPr lang="en-GB" dirty="0"/>
              <a:t> </a:t>
            </a:r>
            <a:br>
              <a:rPr lang="en-GB" dirty="0"/>
            </a:br>
            <a:r>
              <a:rPr lang="en-GB" dirty="0">
                <a:hlinkClick r:id="rId16"/>
              </a:rPr>
              <a:t>IHT414: Agricultural Relief</a:t>
            </a:r>
            <a:r>
              <a:rPr lang="en-GB" dirty="0"/>
              <a:t> </a:t>
            </a:r>
            <a:br>
              <a:rPr lang="en-GB" dirty="0"/>
            </a:br>
            <a:r>
              <a:rPr lang="en-GB" dirty="0">
                <a:hlinkClick r:id="rId17"/>
              </a:rPr>
              <a:t>IHT415: interest in another estate</a:t>
            </a:r>
            <a:r>
              <a:rPr lang="en-GB" dirty="0"/>
              <a:t> </a:t>
            </a:r>
            <a:br>
              <a:rPr lang="en-GB" dirty="0"/>
            </a:br>
            <a:r>
              <a:rPr lang="en-GB" dirty="0">
                <a:hlinkClick r:id="rId18"/>
              </a:rPr>
              <a:t>IHT416: debts due to the estate</a:t>
            </a:r>
            <a:r>
              <a:rPr lang="en-GB" dirty="0"/>
              <a:t> </a:t>
            </a:r>
            <a:br>
              <a:rPr lang="en-GB" dirty="0"/>
            </a:br>
            <a:r>
              <a:rPr lang="en-GB" dirty="0">
                <a:hlinkClick r:id="rId19"/>
              </a:rPr>
              <a:t>IHT417: foreign assets</a:t>
            </a:r>
            <a:r>
              <a:rPr lang="en-GB" dirty="0"/>
              <a:t> </a:t>
            </a:r>
            <a:br>
              <a:rPr lang="en-GB" dirty="0"/>
            </a:br>
            <a:r>
              <a:rPr lang="en-GB" dirty="0">
                <a:hlinkClick r:id="rId20"/>
              </a:rPr>
              <a:t>IHT418: assets held in trust</a:t>
            </a:r>
            <a:r>
              <a:rPr lang="en-GB" dirty="0"/>
              <a:t> </a:t>
            </a:r>
            <a:br>
              <a:rPr lang="en-GB" dirty="0"/>
            </a:br>
            <a:r>
              <a:rPr lang="en-GB" dirty="0">
                <a:hlinkClick r:id="rId21"/>
              </a:rPr>
              <a:t>IHT419: debts owed by the deceased</a:t>
            </a:r>
            <a:r>
              <a:rPr lang="en-GB" dirty="0"/>
              <a:t> </a:t>
            </a:r>
            <a:br>
              <a:rPr lang="en-GB" dirty="0"/>
            </a:br>
            <a:r>
              <a:rPr lang="en-GB" dirty="0">
                <a:hlinkClick r:id="rId22"/>
              </a:rPr>
              <a:t>IHT420: National Heritage assets, conditional exemption and maintenance funds</a:t>
            </a:r>
            <a:r>
              <a:rPr lang="en-GB" dirty="0"/>
              <a:t> </a:t>
            </a:r>
            <a:br>
              <a:rPr lang="en-GB" dirty="0"/>
            </a:br>
            <a:r>
              <a:rPr lang="en-GB" dirty="0">
                <a:hlinkClick r:id="rId23"/>
              </a:rPr>
              <a:t>IHT421: probate summary</a:t>
            </a:r>
            <a:r>
              <a:rPr lang="en-GB" dirty="0"/>
              <a:t/>
            </a:r>
            <a:br>
              <a:rPr lang="en-GB" dirty="0"/>
            </a:br>
            <a:r>
              <a:rPr lang="en-GB" dirty="0">
                <a:hlinkClick r:id="rId24"/>
              </a:rPr>
              <a:t>IHT422: application for an Inheritance Tax reference</a:t>
            </a:r>
            <a:r>
              <a:rPr lang="en-GB" dirty="0"/>
              <a:t/>
            </a:r>
            <a:br>
              <a:rPr lang="en-GB" dirty="0"/>
            </a:br>
            <a:r>
              <a:rPr lang="en-GB" dirty="0">
                <a:hlinkClick r:id="rId25"/>
              </a:rPr>
              <a:t>IHT423: Direct Payment Scheme bank or building society account</a:t>
            </a:r>
            <a:r>
              <a:rPr lang="en-GB" dirty="0"/>
              <a:t> </a:t>
            </a:r>
            <a:br>
              <a:rPr lang="en-GB" dirty="0"/>
            </a:br>
            <a:r>
              <a:rPr lang="en-GB" dirty="0">
                <a:hlinkClick r:id="rId26"/>
              </a:rPr>
              <a:t>IHT430: reduced rate of Inheritance Tax</a:t>
            </a:r>
            <a:r>
              <a:rPr lang="en-GB" dirty="0"/>
              <a:t> </a:t>
            </a:r>
            <a:br>
              <a:rPr lang="en-GB" dirty="0"/>
            </a:br>
            <a:r>
              <a:rPr lang="en-GB" dirty="0">
                <a:hlinkClick r:id="rId27"/>
              </a:rPr>
              <a:t>IHT435: Claim the residence nil rate band (RNRB)</a:t>
            </a:r>
            <a:r>
              <a:rPr lang="en-GB" dirty="0"/>
              <a:t/>
            </a:r>
            <a:br>
              <a:rPr lang="en-GB" dirty="0"/>
            </a:br>
            <a:r>
              <a:rPr lang="en-GB" dirty="0">
                <a:hlinkClick r:id="rId28"/>
              </a:rPr>
              <a:t>IHT436: Claim to transfer any unused residence nil rate band</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53001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GB" dirty="0">
                <a:hlinkClick r:id="rId3"/>
              </a:rPr>
              <a:t>IHT401: domicile outside the United Kingdom</a:t>
            </a:r>
            <a:r>
              <a:rPr lang="en-GB" dirty="0"/>
              <a:t/>
            </a:r>
            <a:br>
              <a:rPr lang="en-GB" dirty="0"/>
            </a:br>
            <a:r>
              <a:rPr lang="en-GB" dirty="0">
                <a:hlinkClick r:id="rId4"/>
              </a:rPr>
              <a:t>IHT402: claim to transfer unused nil rate band</a:t>
            </a:r>
            <a:r>
              <a:rPr lang="en-GB" dirty="0"/>
              <a:t> </a:t>
            </a:r>
            <a:br>
              <a:rPr lang="en-GB" dirty="0"/>
            </a:br>
            <a:r>
              <a:rPr lang="en-GB" dirty="0">
                <a:hlinkClick r:id="rId5"/>
              </a:rPr>
              <a:t>IHT403: gifts and other transfers of value</a:t>
            </a:r>
            <a:r>
              <a:rPr lang="en-GB" dirty="0"/>
              <a:t> </a:t>
            </a:r>
            <a:br>
              <a:rPr lang="en-GB" dirty="0"/>
            </a:br>
            <a:r>
              <a:rPr lang="en-GB" dirty="0">
                <a:hlinkClick r:id="rId6"/>
              </a:rPr>
              <a:t>IHT404: jointly owned assets</a:t>
            </a:r>
            <a:r>
              <a:rPr lang="en-GB" dirty="0"/>
              <a:t> </a:t>
            </a:r>
            <a:br>
              <a:rPr lang="en-GB" dirty="0"/>
            </a:br>
            <a:r>
              <a:rPr lang="en-GB" dirty="0">
                <a:hlinkClick r:id="rId7"/>
              </a:rPr>
              <a:t>IHT405: houses, land, buildings and interest in land</a:t>
            </a:r>
            <a:r>
              <a:rPr lang="en-GB" dirty="0"/>
              <a:t> </a:t>
            </a:r>
            <a:br>
              <a:rPr lang="en-GB" dirty="0"/>
            </a:br>
            <a:r>
              <a:rPr lang="en-GB" dirty="0">
                <a:hlinkClick r:id="rId8"/>
              </a:rPr>
              <a:t>IHT406: bank and building society accounts</a:t>
            </a:r>
            <a:r>
              <a:rPr lang="en-GB" dirty="0"/>
              <a:t> </a:t>
            </a:r>
            <a:br>
              <a:rPr lang="en-GB" dirty="0"/>
            </a:br>
            <a:r>
              <a:rPr lang="en-GB" dirty="0">
                <a:hlinkClick r:id="rId9"/>
              </a:rPr>
              <a:t>IHT407: household and personal goods</a:t>
            </a:r>
            <a:r>
              <a:rPr lang="en-GB" dirty="0"/>
              <a:t> </a:t>
            </a:r>
            <a:br>
              <a:rPr lang="en-GB" dirty="0"/>
            </a:br>
            <a:r>
              <a:rPr lang="en-GB" dirty="0">
                <a:hlinkClick r:id="rId10"/>
              </a:rPr>
              <a:t>IHT408: household and personal goods donated to charity</a:t>
            </a:r>
            <a:r>
              <a:rPr lang="en-GB" dirty="0"/>
              <a:t> </a:t>
            </a:r>
            <a:br>
              <a:rPr lang="en-GB" dirty="0"/>
            </a:br>
            <a:r>
              <a:rPr lang="en-GB" dirty="0">
                <a:hlinkClick r:id="rId11"/>
              </a:rPr>
              <a:t>IHT409: pensions</a:t>
            </a:r>
            <a:r>
              <a:rPr lang="en-GB" dirty="0"/>
              <a:t> </a:t>
            </a:r>
            <a:br>
              <a:rPr lang="en-GB" dirty="0"/>
            </a:br>
            <a:r>
              <a:rPr lang="en-GB" dirty="0">
                <a:hlinkClick r:id="rId12"/>
              </a:rPr>
              <a:t>IHT410: life assurance and annuities</a:t>
            </a:r>
            <a:r>
              <a:rPr lang="en-GB" dirty="0"/>
              <a:t> </a:t>
            </a:r>
            <a:br>
              <a:rPr lang="en-GB" dirty="0"/>
            </a:br>
            <a:r>
              <a:rPr lang="en-GB" dirty="0">
                <a:hlinkClick r:id="rId13"/>
              </a:rPr>
              <a:t>IHT411: listed stocks and shares</a:t>
            </a:r>
            <a:r>
              <a:rPr lang="en-GB" dirty="0"/>
              <a:t> </a:t>
            </a:r>
            <a:br>
              <a:rPr lang="en-GB" dirty="0"/>
            </a:br>
            <a:r>
              <a:rPr lang="en-GB" dirty="0">
                <a:hlinkClick r:id="rId14"/>
              </a:rPr>
              <a:t>IHT412: unlisted stocks and shares and control holdings</a:t>
            </a:r>
            <a:r>
              <a:rPr lang="en-GB" dirty="0"/>
              <a:t> </a:t>
            </a:r>
            <a:br>
              <a:rPr lang="en-GB" dirty="0"/>
            </a:br>
            <a:r>
              <a:rPr lang="en-GB" dirty="0">
                <a:hlinkClick r:id="rId15"/>
              </a:rPr>
              <a:t>IHT413: business and partnership interests and assets</a:t>
            </a:r>
            <a:r>
              <a:rPr lang="en-GB" dirty="0"/>
              <a:t> </a:t>
            </a:r>
            <a:br>
              <a:rPr lang="en-GB" dirty="0"/>
            </a:br>
            <a:r>
              <a:rPr lang="en-GB" dirty="0">
                <a:hlinkClick r:id="rId16"/>
              </a:rPr>
              <a:t>IHT414: Agricultural Relief</a:t>
            </a:r>
            <a:r>
              <a:rPr lang="en-GB" dirty="0"/>
              <a:t> </a:t>
            </a:r>
            <a:br>
              <a:rPr lang="en-GB" dirty="0"/>
            </a:br>
            <a:r>
              <a:rPr lang="en-GB" dirty="0">
                <a:hlinkClick r:id="rId17"/>
              </a:rPr>
              <a:t>IHT415: interest in another estate</a:t>
            </a:r>
            <a:r>
              <a:rPr lang="en-GB" dirty="0"/>
              <a:t> </a:t>
            </a:r>
            <a:br>
              <a:rPr lang="en-GB" dirty="0"/>
            </a:br>
            <a:r>
              <a:rPr lang="en-GB" dirty="0">
                <a:hlinkClick r:id="rId18"/>
              </a:rPr>
              <a:t>IHT416: debts due to the estate</a:t>
            </a:r>
            <a:r>
              <a:rPr lang="en-GB" dirty="0"/>
              <a:t> </a:t>
            </a:r>
            <a:br>
              <a:rPr lang="en-GB" dirty="0"/>
            </a:br>
            <a:r>
              <a:rPr lang="en-GB" dirty="0">
                <a:hlinkClick r:id="rId19"/>
              </a:rPr>
              <a:t>IHT417: foreign assets</a:t>
            </a:r>
            <a:r>
              <a:rPr lang="en-GB" dirty="0"/>
              <a:t> </a:t>
            </a:r>
            <a:br>
              <a:rPr lang="en-GB" dirty="0"/>
            </a:br>
            <a:r>
              <a:rPr lang="en-GB" dirty="0">
                <a:hlinkClick r:id="rId20"/>
              </a:rPr>
              <a:t>IHT418: assets held in trust</a:t>
            </a:r>
            <a:r>
              <a:rPr lang="en-GB" dirty="0"/>
              <a:t> </a:t>
            </a:r>
            <a:br>
              <a:rPr lang="en-GB" dirty="0"/>
            </a:br>
            <a:r>
              <a:rPr lang="en-GB" dirty="0">
                <a:hlinkClick r:id="rId21"/>
              </a:rPr>
              <a:t>IHT419: debts owed by the deceased</a:t>
            </a:r>
            <a:r>
              <a:rPr lang="en-GB" dirty="0"/>
              <a:t> </a:t>
            </a:r>
            <a:br>
              <a:rPr lang="en-GB" dirty="0"/>
            </a:br>
            <a:r>
              <a:rPr lang="en-GB" dirty="0">
                <a:hlinkClick r:id="rId22"/>
              </a:rPr>
              <a:t>IHT420: National Heritage assets, conditional exemption and maintenance funds</a:t>
            </a:r>
            <a:r>
              <a:rPr lang="en-GB" dirty="0"/>
              <a:t> </a:t>
            </a:r>
            <a:br>
              <a:rPr lang="en-GB" dirty="0"/>
            </a:br>
            <a:r>
              <a:rPr lang="en-GB" dirty="0">
                <a:hlinkClick r:id="rId23"/>
              </a:rPr>
              <a:t>IHT421: probate summary</a:t>
            </a:r>
            <a:r>
              <a:rPr lang="en-GB" dirty="0"/>
              <a:t/>
            </a:r>
            <a:br>
              <a:rPr lang="en-GB" dirty="0"/>
            </a:br>
            <a:r>
              <a:rPr lang="en-GB" dirty="0">
                <a:hlinkClick r:id="rId24"/>
              </a:rPr>
              <a:t>IHT422: application for an Inheritance Tax reference</a:t>
            </a:r>
            <a:r>
              <a:rPr lang="en-GB" dirty="0"/>
              <a:t/>
            </a:r>
            <a:br>
              <a:rPr lang="en-GB" dirty="0"/>
            </a:br>
            <a:r>
              <a:rPr lang="en-GB" dirty="0">
                <a:hlinkClick r:id="rId25"/>
              </a:rPr>
              <a:t>IHT423: Direct Payment Scheme bank or building society account</a:t>
            </a:r>
            <a:r>
              <a:rPr lang="en-GB" dirty="0"/>
              <a:t> </a:t>
            </a:r>
            <a:br>
              <a:rPr lang="en-GB" dirty="0"/>
            </a:br>
            <a:r>
              <a:rPr lang="en-GB" dirty="0">
                <a:hlinkClick r:id="rId26"/>
              </a:rPr>
              <a:t>IHT430: reduced rate of Inheritance Tax</a:t>
            </a:r>
            <a:r>
              <a:rPr lang="en-GB" dirty="0"/>
              <a:t> </a:t>
            </a:r>
            <a:br>
              <a:rPr lang="en-GB" dirty="0"/>
            </a:br>
            <a:r>
              <a:rPr lang="en-GB" dirty="0">
                <a:hlinkClick r:id="rId27"/>
              </a:rPr>
              <a:t>IHT435: Claim the residence nil rate band (RNRB)</a:t>
            </a:r>
            <a:r>
              <a:rPr lang="en-GB" dirty="0"/>
              <a:t/>
            </a:r>
            <a:br>
              <a:rPr lang="en-GB" dirty="0"/>
            </a:br>
            <a:r>
              <a:rPr lang="en-GB" dirty="0">
                <a:hlinkClick r:id="rId28"/>
              </a:rPr>
              <a:t>IHT436: Claim to transfer any unused residence nil rate band</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197118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192587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https://www.co-oplegalservices.co.uk/media-centre/articles-may-aug-2017/how-long-does-probate-take-if-there-is-a-will/</a:t>
            </a:r>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12899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 trust tools available from adviser.royallondon.com/protection/tools – trust toolkit is under the ‘During your client meeting’ section.</a:t>
            </a:r>
          </a:p>
        </p:txBody>
      </p:sp>
      <p:sp>
        <p:nvSpPr>
          <p:cNvPr id="4" name="Slide Number Placeholder 3"/>
          <p:cNvSpPr>
            <a:spLocks noGrp="1"/>
          </p:cNvSpPr>
          <p:nvPr>
            <p:ph type="sldNum" sz="quarter" idx="5"/>
          </p:nvPr>
        </p:nvSpPr>
        <p:spPr/>
        <p:txBody>
          <a:bodyPr/>
          <a:lstStyle/>
          <a:p>
            <a:fld id="{1963062B-4E6C-4E9F-8EE7-7B330B97F23C}" type="slidenum">
              <a:rPr lang="en-GB" smtClean="0">
                <a:solidFill>
                  <a:prstClr val="black"/>
                </a:solidFill>
              </a:rPr>
              <a:pPr/>
              <a:t>67</a:t>
            </a:fld>
            <a:endParaRPr lang="en-GB" dirty="0">
              <a:solidFill>
                <a:prstClr val="black"/>
              </a:solidFill>
            </a:endParaRPr>
          </a:p>
        </p:txBody>
      </p:sp>
    </p:spTree>
    <p:extLst>
      <p:ext uri="{BB962C8B-B14F-4D97-AF65-F5344CB8AC3E}">
        <p14:creationId xmlns:p14="http://schemas.microsoft.com/office/powerpoint/2010/main" val="84920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Read slide</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417159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Introduce the money maze and work through it.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44527F-C275-4F05-96F4-3BDE594BD301}" type="slidenum">
              <a:rPr lang="en-GB" altLang="en-US" smtClean="0">
                <a:solidFill>
                  <a:prstClr val="black"/>
                </a:solidFill>
              </a:rPr>
              <a:pPr>
                <a:spcBef>
                  <a:spcPct val="0"/>
                </a:spcBef>
              </a:pPr>
              <a:t>86</a:t>
            </a:fld>
            <a:endParaRPr lang="en-GB" altLang="en-US" smtClean="0">
              <a:solidFill>
                <a:prstClr val="black"/>
              </a:solidFill>
            </a:endParaRPr>
          </a:p>
        </p:txBody>
      </p:sp>
    </p:spTree>
    <p:extLst>
      <p:ext uri="{BB962C8B-B14F-4D97-AF65-F5344CB8AC3E}">
        <p14:creationId xmlns:p14="http://schemas.microsoft.com/office/powerpoint/2010/main" val="2387513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Introduce the money maze and work through it.</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537B5C-D5F3-435D-9EDC-551AC3BBAEA1}" type="slidenum">
              <a:rPr lang="en-GB" altLang="en-US" smtClean="0"/>
              <a:pPr>
                <a:spcBef>
                  <a:spcPct val="0"/>
                </a:spcBef>
              </a:pPr>
              <a:t>89</a:t>
            </a:fld>
            <a:endParaRPr lang="en-GB" altLang="en-US" smtClean="0"/>
          </a:p>
        </p:txBody>
      </p:sp>
    </p:spTree>
    <p:extLst>
      <p:ext uri="{BB962C8B-B14F-4D97-AF65-F5344CB8AC3E}">
        <p14:creationId xmlns:p14="http://schemas.microsoft.com/office/powerpoint/2010/main" val="109470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Introduce the money maze and work through it.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44527F-C275-4F05-96F4-3BDE594BD301}" type="slidenum">
              <a:rPr lang="en-GB" altLang="en-US" smtClean="0">
                <a:solidFill>
                  <a:prstClr val="black"/>
                </a:solidFill>
              </a:rPr>
              <a:pPr>
                <a:spcBef>
                  <a:spcPct val="0"/>
                </a:spcBef>
              </a:pPr>
              <a:t>90</a:t>
            </a:fld>
            <a:endParaRPr lang="en-GB" altLang="en-US" smtClean="0">
              <a:solidFill>
                <a:prstClr val="black"/>
              </a:solidFill>
            </a:endParaRPr>
          </a:p>
        </p:txBody>
      </p:sp>
    </p:spTree>
    <p:extLst>
      <p:ext uri="{BB962C8B-B14F-4D97-AF65-F5344CB8AC3E}">
        <p14:creationId xmlns:p14="http://schemas.microsoft.com/office/powerpoint/2010/main" val="396394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Introduce the money maze and work through it.</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537B5C-D5F3-435D-9EDC-551AC3BBAEA1}" type="slidenum">
              <a:rPr lang="en-GB" altLang="en-US" smtClean="0"/>
              <a:pPr>
                <a:spcBef>
                  <a:spcPct val="0"/>
                </a:spcBef>
              </a:pPr>
              <a:t>5</a:t>
            </a:fld>
            <a:endParaRPr lang="en-GB" altLang="en-US" smtClean="0"/>
          </a:p>
        </p:txBody>
      </p:sp>
    </p:spTree>
    <p:extLst>
      <p:ext uri="{BB962C8B-B14F-4D97-AF65-F5344CB8AC3E}">
        <p14:creationId xmlns:p14="http://schemas.microsoft.com/office/powerpoint/2010/main" val="237019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Introduce the money maze and work through it.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44527F-C275-4F05-96F4-3BDE594BD301}" type="slidenum">
              <a:rPr lang="en-GB" altLang="en-US" smtClean="0">
                <a:solidFill>
                  <a:prstClr val="black"/>
                </a:solidFill>
              </a:rPr>
              <a:pPr>
                <a:spcBef>
                  <a:spcPct val="0"/>
                </a:spcBef>
              </a:pPr>
              <a:t>91</a:t>
            </a:fld>
            <a:endParaRPr lang="en-GB" altLang="en-US" smtClean="0">
              <a:solidFill>
                <a:prstClr val="black"/>
              </a:solidFill>
            </a:endParaRPr>
          </a:p>
        </p:txBody>
      </p:sp>
    </p:spTree>
    <p:extLst>
      <p:ext uri="{BB962C8B-B14F-4D97-AF65-F5344CB8AC3E}">
        <p14:creationId xmlns:p14="http://schemas.microsoft.com/office/powerpoint/2010/main" val="372654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p>
        </p:txBody>
      </p:sp>
      <p:sp>
        <p:nvSpPr>
          <p:cNvPr id="4" name="Slide Number Placeholder 3"/>
          <p:cNvSpPr>
            <a:spLocks noGrp="1"/>
          </p:cNvSpPr>
          <p:nvPr>
            <p:ph type="sldNum" sz="quarter" idx="5"/>
          </p:nvPr>
        </p:nvSpPr>
        <p:spPr/>
        <p:txBody>
          <a:bodyPr/>
          <a:lstStyle/>
          <a:p>
            <a:fld id="{1963062B-4E6C-4E9F-8EE7-7B330B97F23C}"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88656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We’ve got 2 main learning objectives from this session today.</a:t>
            </a:r>
          </a:p>
          <a:p>
            <a:endParaRPr lang="en-GB" dirty="0"/>
          </a:p>
          <a:p>
            <a:r>
              <a:rPr lang="en-GB" dirty="0"/>
              <a:t>At</a:t>
            </a:r>
            <a:r>
              <a:rPr lang="en-GB" baseline="0" dirty="0"/>
              <a:t> the end of this presentation, you’ll have a greater understanding of how to use the Royal London Marketing Studio.  This is a whole suite of tools and marketing materials you can use within your own business to promote the idea of protection and deal with common client objections.</a:t>
            </a:r>
          </a:p>
          <a:p>
            <a:endParaRPr lang="en-GB" baseline="0" dirty="0"/>
          </a:p>
          <a:p>
            <a:r>
              <a:rPr lang="en-GB" baseline="0" dirty="0"/>
              <a:t>And then I’ll just give you an overview of an exciting upgrade we’ve made to our Critical Illness Proposition</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34574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8</a:t>
            </a:r>
            <a:r>
              <a:rPr lang="en-GB" baseline="0" dirty="0"/>
              <a:t> days for notification of death in Scotland</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37219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8</a:t>
            </a:r>
            <a:r>
              <a:rPr lang="en-GB" baseline="0" dirty="0"/>
              <a:t> days for notification of death in Scotland</a:t>
            </a:r>
          </a:p>
          <a:p>
            <a:r>
              <a:rPr lang="en-GB" dirty="0"/>
              <a:t>https://www.gov.uk/when-someone-dies</a:t>
            </a:r>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397496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8</a:t>
            </a:r>
            <a:r>
              <a:rPr lang="en-GB" baseline="0" dirty="0"/>
              <a:t> days for notification of death in Scotland</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6050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8</a:t>
            </a:r>
            <a:r>
              <a:rPr lang="en-GB" baseline="0" dirty="0"/>
              <a:t> days for notification of death in Scotland</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78748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8</a:t>
            </a:r>
            <a:r>
              <a:rPr lang="en-GB" baseline="0" dirty="0"/>
              <a:t> days for notification of death in Scotland</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35966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4544" y="1221600"/>
            <a:ext cx="8229600" cy="85725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803165" y="-739629"/>
            <a:ext cx="5314535" cy="5904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10817"/>
            <a:ext cx="6357982" cy="363022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extLst>
      <p:ext uri="{BB962C8B-B14F-4D97-AF65-F5344CB8AC3E}">
        <p14:creationId xmlns:p14="http://schemas.microsoft.com/office/powerpoint/2010/main" val="21357841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2DB6F0-BEBC-4B10-AF57-6EE5CB12F12B}" type="datetimeFigureOut">
              <a:rPr lang="en-GB" smtClean="0"/>
              <a:pPr/>
              <a:t>11/05/2020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6800D0-CAE3-45D2-A757-5512C79A6ABF}" type="slidenum">
              <a:rPr lang="en-GB" smtClean="0"/>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2259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1186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1624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034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2295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9665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365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052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3032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5379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EE68A-3305-431C-9769-00C5F52BEB20}"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020CD7-AE51-44B9-BFFD-2524C4179B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7450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extLst>
      <p:ext uri="{BB962C8B-B14F-4D97-AF65-F5344CB8AC3E}">
        <p14:creationId xmlns:p14="http://schemas.microsoft.com/office/powerpoint/2010/main" val="236922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extLst>
      <p:ext uri="{BB962C8B-B14F-4D97-AF65-F5344CB8AC3E}">
        <p14:creationId xmlns:p14="http://schemas.microsoft.com/office/powerpoint/2010/main" val="296499267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PURPLE">
    <p:bg>
      <p:bgPr>
        <a:blipFill dpi="0" rotWithShape="1">
          <a:blip r:embed="rId2" cstate="email">
            <a:lum/>
            <a:extLst>
              <a:ext uri="{28A0092B-C50C-407E-A947-70E740481C1C}">
                <a14:useLocalDpi xmlns:a14="http://schemas.microsoft.com/office/drawing/2010/main"/>
              </a:ext>
            </a:extLst>
          </a:blip>
          <a:srcRect/>
          <a:stretch>
            <a:fillRect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7372" y="1937431"/>
            <a:ext cx="8534400" cy="880802"/>
          </a:xfrm>
          <a:prstGeom prst="rect">
            <a:avLst/>
          </a:prstGeom>
        </p:spPr>
        <p:txBody>
          <a:bodyPr anchor="b" anchorCtr="0"/>
          <a:lstStyle>
            <a:lvl1pPr algn="ctr">
              <a:lnSpc>
                <a:spcPct val="80000"/>
              </a:lnSpc>
              <a:defRPr sz="42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03287" y="2740013"/>
            <a:ext cx="8539302" cy="641702"/>
          </a:xfrm>
          <a:prstGeom prst="rect">
            <a:avLst/>
          </a:prstGeom>
        </p:spPr>
        <p:txBody>
          <a:bodyPr lIns="91427" tIns="45714" rIns="91427" bIns="45714" anchor="t" anchorCtr="0"/>
          <a:lstStyle>
            <a:lvl1pPr marL="0" indent="0" algn="ctr">
              <a:lnSpc>
                <a:spcPct val="80000"/>
              </a:lnSpc>
              <a:spcBef>
                <a:spcPts val="0"/>
              </a:spcBef>
              <a:buNone/>
              <a:defRPr sz="4000" b="0" u="none" cap="all" baseline="0">
                <a:solidFill>
                  <a:schemeClr val="bg1"/>
                </a:solidFill>
                <a:latin typeface="Arial Black" pitchFamily="34" charset="0"/>
                <a:cs typeface="Arial" pitchFamily="34" charset="0"/>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6" indent="0" algn="ctr">
              <a:buNone/>
              <a:defRPr>
                <a:solidFill>
                  <a:schemeClr val="tx1">
                    <a:tint val="75000"/>
                  </a:schemeClr>
                </a:solidFill>
              </a:defRPr>
            </a:lvl4pPr>
            <a:lvl5pPr marL="1828541" indent="0" algn="ctr">
              <a:buNone/>
              <a:defRPr>
                <a:solidFill>
                  <a:schemeClr val="tx1">
                    <a:tint val="75000"/>
                  </a:schemeClr>
                </a:solidFill>
              </a:defRPr>
            </a:lvl5pPr>
            <a:lvl6pPr marL="2285676" indent="0" algn="ctr">
              <a:buNone/>
              <a:defRPr>
                <a:solidFill>
                  <a:schemeClr val="tx1">
                    <a:tint val="75000"/>
                  </a:schemeClr>
                </a:solidFill>
              </a:defRPr>
            </a:lvl6pPr>
            <a:lvl7pPr marL="2742811" indent="0" algn="ctr">
              <a:buNone/>
              <a:defRPr>
                <a:solidFill>
                  <a:schemeClr val="tx1">
                    <a:tint val="75000"/>
                  </a:schemeClr>
                </a:solidFill>
              </a:defRPr>
            </a:lvl7pPr>
            <a:lvl8pPr marL="3199946" indent="0" algn="ctr">
              <a:buNone/>
              <a:defRPr>
                <a:solidFill>
                  <a:schemeClr val="tx1">
                    <a:tint val="75000"/>
                  </a:schemeClr>
                </a:solidFill>
              </a:defRPr>
            </a:lvl8pPr>
            <a:lvl9pPr marL="3657082"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3563257" y="3852036"/>
            <a:ext cx="2133600" cy="273844"/>
          </a:xfrm>
          <a:prstGeom prst="rect">
            <a:avLst/>
          </a:prstGeom>
        </p:spPr>
        <p:txBody>
          <a:bodyPr lIns="91427" tIns="45714" rIns="91427" bIns="45714" anchor="t" anchorCtr="0"/>
          <a:lstStyle>
            <a:lvl1pPr algn="ctr">
              <a:defRPr sz="1000">
                <a:solidFill>
                  <a:schemeClr val="bg1"/>
                </a:solidFill>
              </a:defRPr>
            </a:lvl1pPr>
          </a:lstStyle>
          <a:p>
            <a:pPr defTabSz="914270"/>
            <a:endParaRPr lang="en-GB" dirty="0">
              <a:solidFill>
                <a:prstClr val="white"/>
              </a:solidFill>
            </a:endParaRPr>
          </a:p>
        </p:txBody>
      </p:sp>
      <p:sp>
        <p:nvSpPr>
          <p:cNvPr id="12" name="Text Placeholder 15"/>
          <p:cNvSpPr>
            <a:spLocks noGrp="1"/>
          </p:cNvSpPr>
          <p:nvPr>
            <p:ph type="body" sz="quarter" idx="11"/>
          </p:nvPr>
        </p:nvSpPr>
        <p:spPr>
          <a:xfrm>
            <a:off x="1976698" y="3585834"/>
            <a:ext cx="5379290" cy="271463"/>
          </a:xfrm>
          <a:prstGeom prst="rect">
            <a:avLst/>
          </a:prstGeom>
        </p:spPr>
        <p:txBody>
          <a:bodyPr lIns="91427" tIns="45714" rIns="91427" bIns="45714" anchor="b" anchorCtr="0"/>
          <a:lstStyle>
            <a:lvl1pPr marL="0" indent="0" algn="ctr">
              <a:buNone/>
              <a:defRPr sz="1000" b="1" u="sng">
                <a:solidFill>
                  <a:schemeClr val="bg1"/>
                </a:solidFill>
                <a:latin typeface="Arial" pitchFamily="34" charset="0"/>
                <a:cs typeface="Arial" pitchFamily="34" charset="0"/>
              </a:defRPr>
            </a:lvl1pPr>
            <a:lvl2pPr marL="268249" indent="0" algn="ctr">
              <a:buNone/>
              <a:defRPr sz="900" b="1" u="sng">
                <a:latin typeface="Arial" pitchFamily="34" charset="0"/>
                <a:cs typeface="Arial" pitchFamily="34" charset="0"/>
              </a:defRPr>
            </a:lvl2pPr>
            <a:lvl3pPr marL="538086" indent="0" algn="ctr">
              <a:buNone/>
              <a:defRPr sz="800" b="1" u="sng">
                <a:latin typeface="Arial" pitchFamily="34" charset="0"/>
                <a:cs typeface="Arial" pitchFamily="34" charset="0"/>
              </a:defRPr>
            </a:lvl3pPr>
            <a:lvl4pPr marL="806336" indent="0" algn="ctr">
              <a:buNone/>
              <a:defRPr sz="700" b="1" u="sng">
                <a:latin typeface="Arial" pitchFamily="34" charset="0"/>
                <a:cs typeface="Arial" pitchFamily="34" charset="0"/>
              </a:defRPr>
            </a:lvl4pPr>
            <a:lvl5pPr marL="1076172" indent="0" algn="ctr">
              <a:buNone/>
              <a:defRPr sz="700" b="1" u="sng">
                <a:latin typeface="Arial" pitchFamily="34" charset="0"/>
                <a:cs typeface="Arial" pitchFamily="34" charset="0"/>
              </a:defRPr>
            </a:lvl5pPr>
          </a:lstStyle>
          <a:p>
            <a:pPr lvl="0"/>
            <a:r>
              <a:rPr lang="en-US"/>
              <a:t>Click to edit Master text styles</a:t>
            </a:r>
          </a:p>
        </p:txBody>
      </p:sp>
      <p:sp>
        <p:nvSpPr>
          <p:cNvPr id="5" name="TextBox 4"/>
          <p:cNvSpPr txBox="1"/>
          <p:nvPr userDrawn="1"/>
        </p:nvSpPr>
        <p:spPr>
          <a:xfrm>
            <a:off x="4706754" y="1595387"/>
            <a:ext cx="914400" cy="685800"/>
          </a:xfrm>
          <a:prstGeom prst="rect">
            <a:avLst/>
          </a:prstGeom>
        </p:spPr>
        <p:txBody>
          <a:bodyPr vert="horz" wrap="none" lIns="0" tIns="0" rIns="0" bIns="0" rtlCol="0" anchor="t">
            <a:normAutofit/>
          </a:bodyPr>
          <a:lstStyle/>
          <a:p>
            <a:pPr defTabSz="914270"/>
            <a:endParaRPr lang="en-US" dirty="0">
              <a:solidFill>
                <a:srgbClr val="8031A7"/>
              </a:solidFill>
              <a:latin typeface="Arial Black" panose="020B0A04020102020204" pitchFamily="34" charset="0"/>
            </a:endParaRPr>
          </a:p>
        </p:txBody>
      </p:sp>
      <p:sp>
        <p:nvSpPr>
          <p:cNvPr id="6" name="AutoShape 2"/>
          <p:cNvSpPr>
            <a:spLocks noChangeAspect="1" noChangeArrowheads="1"/>
          </p:cNvSpPr>
          <p:nvPr userDrawn="1"/>
        </p:nvSpPr>
        <p:spPr bwMode="auto">
          <a:xfrm>
            <a:off x="63501" y="-136525"/>
            <a:ext cx="8677275" cy="5781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14270"/>
            <a:endParaRPr lang="en-GB">
              <a:solidFill>
                <a:srgbClr val="8031A7"/>
              </a:solidFill>
            </a:endParaRPr>
          </a:p>
        </p:txBody>
      </p:sp>
      <p:sp>
        <p:nvSpPr>
          <p:cNvPr id="7" name="AutoShape 4"/>
          <p:cNvSpPr>
            <a:spLocks noChangeAspect="1" noChangeArrowheads="1"/>
          </p:cNvSpPr>
          <p:nvPr userDrawn="1"/>
        </p:nvSpPr>
        <p:spPr bwMode="auto">
          <a:xfrm>
            <a:off x="215901" y="15875"/>
            <a:ext cx="8677275" cy="5781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14270"/>
            <a:endParaRPr lang="en-GB">
              <a:solidFill>
                <a:srgbClr val="8031A7"/>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9326" y="216517"/>
            <a:ext cx="1146803" cy="756000"/>
          </a:xfrm>
          <a:prstGeom prst="rect">
            <a:avLst/>
          </a:prstGeom>
        </p:spPr>
      </p:pic>
    </p:spTree>
    <p:extLst>
      <p:ext uri="{BB962C8B-B14F-4D97-AF65-F5344CB8AC3E}">
        <p14:creationId xmlns:p14="http://schemas.microsoft.com/office/powerpoint/2010/main" val="63570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800" y="267894"/>
            <a:ext cx="1148400" cy="757333"/>
          </a:xfrm>
          <a:prstGeom prst="rect">
            <a:avLst/>
          </a:prstGeom>
        </p:spPr>
      </p:pic>
      <p:sp>
        <p:nvSpPr>
          <p:cNvPr id="2" name="Title 1"/>
          <p:cNvSpPr>
            <a:spLocks noGrp="1"/>
          </p:cNvSpPr>
          <p:nvPr>
            <p:ph type="ctrTitle"/>
          </p:nvPr>
        </p:nvSpPr>
        <p:spPr>
          <a:xfrm>
            <a:off x="377372" y="1937430"/>
            <a:ext cx="8534400" cy="880802"/>
          </a:xfrm>
          <a:prstGeom prst="rect">
            <a:avLst/>
          </a:prstGeom>
        </p:spPr>
        <p:txBody>
          <a:bodyPr anchor="b" anchorCtr="0"/>
          <a:lstStyle>
            <a:lvl1pPr algn="ctr">
              <a:lnSpc>
                <a:spcPct val="80000"/>
              </a:lnSpc>
              <a:defRPr sz="42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03287" y="2740013"/>
            <a:ext cx="8539302" cy="641702"/>
          </a:xfrm>
          <a:prstGeom prst="rect">
            <a:avLst/>
          </a:prstGeom>
        </p:spPr>
        <p:txBody>
          <a:bodyPr lIns="91427" tIns="45714" rIns="91427" bIns="45714" anchor="t" anchorCtr="0"/>
          <a:lstStyle>
            <a:lvl1pPr marL="0" indent="0" algn="ctr">
              <a:lnSpc>
                <a:spcPct val="80000"/>
              </a:lnSpc>
              <a:spcBef>
                <a:spcPts val="0"/>
              </a:spcBef>
              <a:buNone/>
              <a:defRPr sz="4000" b="0" u="none" cap="all" baseline="0">
                <a:solidFill>
                  <a:schemeClr val="bg1"/>
                </a:solidFill>
                <a:latin typeface="Arial Black" pitchFamily="34" charset="0"/>
                <a:cs typeface="Arial" pitchFamily="34" charset="0"/>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6" indent="0" algn="ctr">
              <a:buNone/>
              <a:defRPr>
                <a:solidFill>
                  <a:schemeClr val="tx1">
                    <a:tint val="75000"/>
                  </a:schemeClr>
                </a:solidFill>
              </a:defRPr>
            </a:lvl4pPr>
            <a:lvl5pPr marL="1828541" indent="0" algn="ctr">
              <a:buNone/>
              <a:defRPr>
                <a:solidFill>
                  <a:schemeClr val="tx1">
                    <a:tint val="75000"/>
                  </a:schemeClr>
                </a:solidFill>
              </a:defRPr>
            </a:lvl5pPr>
            <a:lvl6pPr marL="2285676" indent="0" algn="ctr">
              <a:buNone/>
              <a:defRPr>
                <a:solidFill>
                  <a:schemeClr val="tx1">
                    <a:tint val="75000"/>
                  </a:schemeClr>
                </a:solidFill>
              </a:defRPr>
            </a:lvl6pPr>
            <a:lvl7pPr marL="2742811" indent="0" algn="ctr">
              <a:buNone/>
              <a:defRPr>
                <a:solidFill>
                  <a:schemeClr val="tx1">
                    <a:tint val="75000"/>
                  </a:schemeClr>
                </a:solidFill>
              </a:defRPr>
            </a:lvl7pPr>
            <a:lvl8pPr marL="3199946" indent="0" algn="ctr">
              <a:buNone/>
              <a:defRPr>
                <a:solidFill>
                  <a:schemeClr val="tx1">
                    <a:tint val="75000"/>
                  </a:schemeClr>
                </a:solidFill>
              </a:defRPr>
            </a:lvl8pPr>
            <a:lvl9pPr marL="3657082"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3563257" y="3909636"/>
            <a:ext cx="2133600" cy="273844"/>
          </a:xfrm>
          <a:prstGeom prst="rect">
            <a:avLst/>
          </a:prstGeom>
        </p:spPr>
        <p:txBody>
          <a:bodyPr lIns="91427" tIns="45714" rIns="91427" bIns="45714" anchor="t" anchorCtr="0"/>
          <a:lstStyle>
            <a:lvl1pPr algn="ctr">
              <a:defRPr sz="1000">
                <a:solidFill>
                  <a:schemeClr val="bg1"/>
                </a:solidFill>
              </a:defRPr>
            </a:lvl1pPr>
          </a:lstStyle>
          <a:p>
            <a:pPr defTabSz="914270"/>
            <a:fld id="{080399C5-4FB0-409E-84F4-92651347B916}" type="datetime3">
              <a:rPr lang="en-US" smtClean="0">
                <a:solidFill>
                  <a:prstClr val="white"/>
                </a:solidFill>
              </a:rPr>
              <a:pPr defTabSz="914270"/>
              <a:t>11 May 2020</a:t>
            </a:fld>
            <a:endParaRPr lang="en-GB" dirty="0">
              <a:solidFill>
                <a:prstClr val="white"/>
              </a:solidFill>
            </a:endParaRPr>
          </a:p>
        </p:txBody>
      </p:sp>
      <p:sp>
        <p:nvSpPr>
          <p:cNvPr id="12" name="Text Placeholder 15"/>
          <p:cNvSpPr>
            <a:spLocks noGrp="1"/>
          </p:cNvSpPr>
          <p:nvPr>
            <p:ph type="body" sz="quarter" idx="11"/>
          </p:nvPr>
        </p:nvSpPr>
        <p:spPr>
          <a:xfrm>
            <a:off x="1976698" y="3643433"/>
            <a:ext cx="5379290" cy="271463"/>
          </a:xfrm>
          <a:prstGeom prst="rect">
            <a:avLst/>
          </a:prstGeom>
        </p:spPr>
        <p:txBody>
          <a:bodyPr lIns="91427" tIns="45714" rIns="91427" bIns="45714" anchor="b" anchorCtr="0"/>
          <a:lstStyle>
            <a:lvl1pPr marL="0" indent="0" algn="ctr">
              <a:buNone/>
              <a:defRPr sz="1000" b="1" u="sng">
                <a:solidFill>
                  <a:schemeClr val="bg1"/>
                </a:solidFill>
                <a:latin typeface="Arial" pitchFamily="34" charset="0"/>
                <a:cs typeface="Arial" pitchFamily="34" charset="0"/>
              </a:defRPr>
            </a:lvl1pPr>
            <a:lvl2pPr marL="268249" indent="0" algn="ctr">
              <a:buNone/>
              <a:defRPr sz="900" b="1" u="sng">
                <a:latin typeface="Arial" pitchFamily="34" charset="0"/>
                <a:cs typeface="Arial" pitchFamily="34" charset="0"/>
              </a:defRPr>
            </a:lvl2pPr>
            <a:lvl3pPr marL="538086" indent="0" algn="ctr">
              <a:buNone/>
              <a:defRPr sz="800" b="1" u="sng">
                <a:latin typeface="Arial" pitchFamily="34" charset="0"/>
                <a:cs typeface="Arial" pitchFamily="34" charset="0"/>
              </a:defRPr>
            </a:lvl3pPr>
            <a:lvl4pPr marL="806336" indent="0" algn="ctr">
              <a:buNone/>
              <a:defRPr sz="700" b="1" u="sng">
                <a:latin typeface="Arial" pitchFamily="34" charset="0"/>
                <a:cs typeface="Arial" pitchFamily="34" charset="0"/>
              </a:defRPr>
            </a:lvl4pPr>
            <a:lvl5pPr marL="1076172" indent="0" algn="ctr">
              <a:buNone/>
              <a:defRPr sz="700" b="1" u="sng">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1563881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0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20367"/>
            <a:ext cx="8534400" cy="880802"/>
          </a:xfrm>
        </p:spPr>
        <p:txBody>
          <a:bodyPr anchor="b" anchorCtr="0"/>
          <a:lstStyle>
            <a:lvl1pPr algn="ctr">
              <a:lnSpc>
                <a:spcPct val="80000"/>
              </a:lnSpc>
              <a:defRPr sz="42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302349" y="1839280"/>
            <a:ext cx="8539302" cy="359159"/>
          </a:xfrm>
          <a:prstGeom prst="rect">
            <a:avLst/>
          </a:prstGeom>
        </p:spPr>
        <p:txBody>
          <a:bodyPr lIns="91427" tIns="45714" rIns="91427" bIns="45714" anchor="t" anchorCtr="0"/>
          <a:lstStyle>
            <a:lvl1pPr marL="0" indent="0" algn="ctr">
              <a:lnSpc>
                <a:spcPct val="80000"/>
              </a:lnSpc>
              <a:spcBef>
                <a:spcPts val="0"/>
              </a:spcBef>
              <a:buNone/>
              <a:defRPr sz="4000" b="0" u="none" cap="all" baseline="0">
                <a:solidFill>
                  <a:schemeClr val="tx1"/>
                </a:solidFill>
                <a:latin typeface="Arial Black" pitchFamily="34" charset="0"/>
                <a:cs typeface="Arial" pitchFamily="34" charset="0"/>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6" indent="0" algn="ctr">
              <a:buNone/>
              <a:defRPr>
                <a:solidFill>
                  <a:schemeClr val="tx1">
                    <a:tint val="75000"/>
                  </a:schemeClr>
                </a:solidFill>
              </a:defRPr>
            </a:lvl4pPr>
            <a:lvl5pPr marL="1828541" indent="0" algn="ctr">
              <a:buNone/>
              <a:defRPr>
                <a:solidFill>
                  <a:schemeClr val="tx1">
                    <a:tint val="75000"/>
                  </a:schemeClr>
                </a:solidFill>
              </a:defRPr>
            </a:lvl5pPr>
            <a:lvl6pPr marL="2285676" indent="0" algn="ctr">
              <a:buNone/>
              <a:defRPr>
                <a:solidFill>
                  <a:schemeClr val="tx1">
                    <a:tint val="75000"/>
                  </a:schemeClr>
                </a:solidFill>
              </a:defRPr>
            </a:lvl6pPr>
            <a:lvl7pPr marL="2742811" indent="0" algn="ctr">
              <a:buNone/>
              <a:defRPr>
                <a:solidFill>
                  <a:schemeClr val="tx1">
                    <a:tint val="75000"/>
                  </a:schemeClr>
                </a:solidFill>
              </a:defRPr>
            </a:lvl7pPr>
            <a:lvl8pPr marL="3199946" indent="0" algn="ctr">
              <a:buNone/>
              <a:defRPr>
                <a:solidFill>
                  <a:schemeClr val="tx1">
                    <a:tint val="75000"/>
                  </a:schemeClr>
                </a:solidFill>
              </a:defRPr>
            </a:lvl8pPr>
            <a:lvl9pPr marL="3657082"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3505200" y="2695485"/>
            <a:ext cx="2133600" cy="273844"/>
          </a:xfrm>
          <a:prstGeom prst="rect">
            <a:avLst/>
          </a:prstGeom>
        </p:spPr>
        <p:txBody>
          <a:bodyPr lIns="91427" tIns="45714" rIns="91427" bIns="45714" anchor="t" anchorCtr="0"/>
          <a:lstStyle>
            <a:lvl1pPr algn="ctr">
              <a:defRPr sz="1000">
                <a:solidFill>
                  <a:schemeClr val="tx1"/>
                </a:solidFill>
              </a:defRPr>
            </a:lvl1pPr>
          </a:lstStyle>
          <a:p>
            <a:pPr defTabSz="914270"/>
            <a:fld id="{080399C5-4FB0-409E-84F4-92651347B916}" type="datetime3">
              <a:rPr lang="en-US" smtClean="0">
                <a:solidFill>
                  <a:srgbClr val="8031A7"/>
                </a:solidFill>
              </a:rPr>
              <a:pPr defTabSz="914270"/>
              <a:t>11 May 2020</a:t>
            </a:fld>
            <a:endParaRPr lang="en-GB" dirty="0">
              <a:solidFill>
                <a:srgbClr val="8031A7"/>
              </a:solidFill>
            </a:endParaRPr>
          </a:p>
        </p:txBody>
      </p:sp>
      <p:sp>
        <p:nvSpPr>
          <p:cNvPr id="12" name="Text Placeholder 15"/>
          <p:cNvSpPr>
            <a:spLocks noGrp="1"/>
          </p:cNvSpPr>
          <p:nvPr>
            <p:ph type="body" sz="quarter" idx="11"/>
          </p:nvPr>
        </p:nvSpPr>
        <p:spPr>
          <a:xfrm>
            <a:off x="1882355" y="2402069"/>
            <a:ext cx="5379290" cy="271463"/>
          </a:xfrm>
          <a:prstGeom prst="rect">
            <a:avLst/>
          </a:prstGeom>
        </p:spPr>
        <p:txBody>
          <a:bodyPr lIns="91427" tIns="45714" rIns="91427" bIns="45714" anchor="b" anchorCtr="0"/>
          <a:lstStyle>
            <a:lvl1pPr marL="0" indent="0" algn="ctr">
              <a:buNone/>
              <a:defRPr sz="1000" b="1" u="sng">
                <a:latin typeface="Arial" pitchFamily="34" charset="0"/>
                <a:cs typeface="Arial" pitchFamily="34" charset="0"/>
              </a:defRPr>
            </a:lvl1pPr>
            <a:lvl2pPr marL="268249" indent="0" algn="ctr">
              <a:buNone/>
              <a:defRPr sz="900" b="1" u="sng">
                <a:latin typeface="Arial" pitchFamily="34" charset="0"/>
                <a:cs typeface="Arial" pitchFamily="34" charset="0"/>
              </a:defRPr>
            </a:lvl2pPr>
            <a:lvl3pPr marL="538086" indent="0" algn="ctr">
              <a:buNone/>
              <a:defRPr sz="800" b="1" u="sng">
                <a:latin typeface="Arial" pitchFamily="34" charset="0"/>
                <a:cs typeface="Arial" pitchFamily="34" charset="0"/>
              </a:defRPr>
            </a:lvl3pPr>
            <a:lvl4pPr marL="806336" indent="0" algn="ctr">
              <a:buNone/>
              <a:defRPr sz="700" b="1" u="sng">
                <a:latin typeface="Arial" pitchFamily="34" charset="0"/>
                <a:cs typeface="Arial" pitchFamily="34" charset="0"/>
              </a:defRPr>
            </a:lvl4pPr>
            <a:lvl5pPr marL="1076172" indent="0" algn="ctr">
              <a:buNone/>
              <a:defRPr sz="700" b="1" u="sng">
                <a:latin typeface="Arial" pitchFamily="34" charset="0"/>
                <a:cs typeface="Arial" pitchFamily="34" charset="0"/>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800" y="266401"/>
            <a:ext cx="1148400" cy="757053"/>
          </a:xfrm>
          <a:prstGeom prst="rect">
            <a:avLst/>
          </a:prstGeom>
        </p:spPr>
      </p:pic>
    </p:spTree>
    <p:extLst>
      <p:ext uri="{BB962C8B-B14F-4D97-AF65-F5344CB8AC3E}">
        <p14:creationId xmlns:p14="http://schemas.microsoft.com/office/powerpoint/2010/main" val="3733349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17571" y="4750154"/>
            <a:ext cx="644358" cy="273844"/>
          </a:xfrm>
        </p:spPr>
        <p:txBody>
          <a:bodyPr/>
          <a:lstStyle/>
          <a:p>
            <a:fld id="{CB8327D9-7E90-439A-868A-1BBFE9AB58D1}" type="slidenum">
              <a:rPr lang="en-GB" smtClean="0">
                <a:solidFill>
                  <a:srgbClr val="8031A7"/>
                </a:solidFill>
              </a:rPr>
              <a:pPr/>
              <a:t>‹#›</a:t>
            </a:fld>
            <a:endParaRPr lang="en-GB" dirty="0">
              <a:solidFill>
                <a:srgbClr val="8031A7"/>
              </a:solidFill>
            </a:endParaRPr>
          </a:p>
        </p:txBody>
      </p:sp>
      <p:sp>
        <p:nvSpPr>
          <p:cNvPr id="13" name="Title 1"/>
          <p:cNvSpPr>
            <a:spLocks noGrp="1"/>
          </p:cNvSpPr>
          <p:nvPr>
            <p:ph type="title" hasCustomPrompt="1"/>
          </p:nvPr>
        </p:nvSpPr>
        <p:spPr>
          <a:xfrm>
            <a:off x="540002" y="270001"/>
            <a:ext cx="8439155" cy="436959"/>
          </a:xfrm>
        </p:spPr>
        <p:txBody>
          <a:bodyPr anchor="t"/>
          <a:lstStyle>
            <a:lvl1pPr>
              <a:defRPr sz="2600" baseline="0"/>
            </a:lvl1pPr>
          </a:lstStyle>
          <a:p>
            <a:r>
              <a:rPr lang="en-US" dirty="0"/>
              <a:t>Text chart title Georgia all caps</a:t>
            </a:r>
            <a:endParaRPr lang="en-GB" dirty="0"/>
          </a:p>
        </p:txBody>
      </p:sp>
      <p:sp>
        <p:nvSpPr>
          <p:cNvPr id="14" name="Text Placeholder 7"/>
          <p:cNvSpPr>
            <a:spLocks noGrp="1"/>
          </p:cNvSpPr>
          <p:nvPr>
            <p:ph type="body" sz="quarter" idx="13" hasCustomPrompt="1"/>
          </p:nvPr>
        </p:nvSpPr>
        <p:spPr>
          <a:xfrm>
            <a:off x="540002" y="581272"/>
            <a:ext cx="8432799" cy="385763"/>
          </a:xfrm>
          <a:prstGeom prst="rect">
            <a:avLst/>
          </a:prstGeom>
        </p:spPr>
        <p:txBody>
          <a:bodyPr lIns="0" tIns="0" rIns="0" bIns="0">
            <a:normAutofit/>
          </a:bodyPr>
          <a:lstStyle>
            <a:lvl1pPr marL="0" indent="0">
              <a:lnSpc>
                <a:spcPct val="80000"/>
              </a:lnSpc>
              <a:spcBef>
                <a:spcPts val="0"/>
              </a:spcBef>
              <a:buNone/>
              <a:defRPr sz="2600" u="none" cap="all" baseline="0">
                <a:solidFill>
                  <a:schemeClr val="tx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Subtitle Arial black</a:t>
            </a:r>
          </a:p>
        </p:txBody>
      </p:sp>
      <p:sp>
        <p:nvSpPr>
          <p:cNvPr id="15" name="Content Placeholder 2"/>
          <p:cNvSpPr>
            <a:spLocks noGrp="1"/>
          </p:cNvSpPr>
          <p:nvPr>
            <p:ph idx="1" hasCustomPrompt="1"/>
          </p:nvPr>
        </p:nvSpPr>
        <p:spPr>
          <a:xfrm>
            <a:off x="1059544" y="1093891"/>
            <a:ext cx="6296024" cy="3318227"/>
          </a:xfrm>
          <a:prstGeom prst="rect">
            <a:avLst/>
          </a:prstGeom>
        </p:spPr>
        <p:txBody>
          <a:bodyPr lIns="91427" tIns="45714" rIns="91427" bIns="45714"/>
          <a:lstStyle>
            <a:lvl1pPr>
              <a:spcBef>
                <a:spcPts val="1200"/>
              </a:spcBef>
              <a:buClr>
                <a:schemeClr val="accent3"/>
              </a:buClr>
              <a:defRPr sz="2400"/>
            </a:lvl1pPr>
            <a:lvl2pPr marL="355550" indent="-160315">
              <a:spcBef>
                <a:spcPts val="600"/>
              </a:spcBef>
              <a:buClr>
                <a:schemeClr val="accent3"/>
              </a:buClr>
              <a:defRPr sz="2000"/>
            </a:lvl2pPr>
            <a:lvl3pPr>
              <a:spcBef>
                <a:spcPts val="1200"/>
              </a:spcBef>
              <a:buClr>
                <a:schemeClr val="accent3"/>
              </a:buClr>
              <a:defRPr sz="1800"/>
            </a:lvl3pPr>
            <a:lvl4pPr>
              <a:spcBef>
                <a:spcPts val="300"/>
              </a:spcBef>
              <a:buClr>
                <a:schemeClr val="accent3"/>
              </a:buClr>
              <a:defRPr sz="1600"/>
            </a:lvl4pPr>
            <a:lvl5pPr>
              <a:spcBef>
                <a:spcPts val="300"/>
              </a:spcBef>
              <a:buClr>
                <a:schemeClr val="accent3"/>
              </a:buCl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40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URPLE">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17821" y="4736906"/>
            <a:ext cx="644358" cy="273844"/>
          </a:xfrm>
        </p:spPr>
        <p:txBody>
          <a:bodyPr/>
          <a:lstStyle>
            <a:lvl1pPr>
              <a:defRPr>
                <a:solidFill>
                  <a:schemeClr val="bg1"/>
                </a:solidFill>
              </a:defRPr>
            </a:lvl1pPr>
          </a:lstStyle>
          <a:p>
            <a:fld id="{CB8327D9-7E90-439A-868A-1BBFE9AB58D1}" type="slidenum">
              <a:rPr lang="en-GB" smtClean="0">
                <a:solidFill>
                  <a:prstClr val="white"/>
                </a:solidFill>
              </a:rPr>
              <a:pPr/>
              <a:t>‹#›</a:t>
            </a:fld>
            <a:endParaRPr lang="en-GB" dirty="0">
              <a:solidFill>
                <a:prstClr val="white"/>
              </a:solidFill>
            </a:endParaRPr>
          </a:p>
        </p:txBody>
      </p:sp>
      <p:cxnSp>
        <p:nvCxnSpPr>
          <p:cNvPr id="10" name="Straight Connector 9"/>
          <p:cNvCxnSpPr/>
          <p:nvPr userDrawn="1"/>
        </p:nvCxnSpPr>
        <p:spPr>
          <a:xfrm flipV="1">
            <a:off x="540000" y="957264"/>
            <a:ext cx="0" cy="37361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 hasCustomPrompt="1"/>
          </p:nvPr>
        </p:nvSpPr>
        <p:spPr>
          <a:xfrm>
            <a:off x="1052288" y="1122698"/>
            <a:ext cx="6296024" cy="3318227"/>
          </a:xfrm>
          <a:prstGeom prst="rect">
            <a:avLst/>
          </a:prstGeom>
        </p:spPr>
        <p:txBody>
          <a:bodyPr lIns="91427" tIns="45714" rIns="91427" bIns="45714"/>
          <a:lstStyle>
            <a:lvl1pPr>
              <a:spcBef>
                <a:spcPts val="1200"/>
              </a:spcBef>
              <a:buClr>
                <a:schemeClr val="bg1"/>
              </a:buClr>
              <a:defRPr sz="2400">
                <a:solidFill>
                  <a:schemeClr val="bg1"/>
                </a:solidFill>
              </a:defRPr>
            </a:lvl1pPr>
            <a:lvl2pPr marL="355550" indent="-160315">
              <a:spcBef>
                <a:spcPts val="600"/>
              </a:spcBef>
              <a:buClr>
                <a:schemeClr val="bg1"/>
              </a:buClr>
              <a:defRPr sz="2000">
                <a:solidFill>
                  <a:schemeClr val="bg1"/>
                </a:solidFill>
              </a:defRPr>
            </a:lvl2pPr>
            <a:lvl3pPr>
              <a:spcBef>
                <a:spcPts val="1200"/>
              </a:spcBef>
              <a:buClr>
                <a:schemeClr val="bg1"/>
              </a:buClr>
              <a:defRPr sz="1800">
                <a:solidFill>
                  <a:schemeClr val="bg1"/>
                </a:solidFill>
              </a:defRPr>
            </a:lvl3pPr>
            <a:lvl4pPr>
              <a:spcBef>
                <a:spcPts val="300"/>
              </a:spcBef>
              <a:buClr>
                <a:schemeClr val="bg1"/>
              </a:buClr>
              <a:defRPr sz="1600">
                <a:solidFill>
                  <a:schemeClr val="bg1"/>
                </a:solidFill>
              </a:defRPr>
            </a:lvl4pPr>
            <a:lvl5pPr>
              <a:spcBef>
                <a:spcPts val="300"/>
              </a:spcBef>
              <a:buClr>
                <a:schemeClr val="bg1"/>
              </a:buCl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801" y="4140001"/>
            <a:ext cx="1148400" cy="757333"/>
          </a:xfrm>
          <a:prstGeom prst="rect">
            <a:avLst/>
          </a:prstGeom>
        </p:spPr>
      </p:pic>
      <p:sp>
        <p:nvSpPr>
          <p:cNvPr id="7" name="Title 1"/>
          <p:cNvSpPr>
            <a:spLocks noGrp="1"/>
          </p:cNvSpPr>
          <p:nvPr>
            <p:ph type="title" hasCustomPrompt="1"/>
          </p:nvPr>
        </p:nvSpPr>
        <p:spPr>
          <a:xfrm>
            <a:off x="540002" y="270001"/>
            <a:ext cx="8439155" cy="436959"/>
          </a:xfrm>
        </p:spPr>
        <p:txBody>
          <a:bodyPr anchor="t"/>
          <a:lstStyle>
            <a:lvl1pPr>
              <a:defRPr sz="2600" baseline="0">
                <a:solidFill>
                  <a:schemeClr val="bg1"/>
                </a:solidFill>
              </a:defRPr>
            </a:lvl1pPr>
          </a:lstStyle>
          <a:p>
            <a:r>
              <a:rPr lang="en-US" dirty="0"/>
              <a:t>Text chart title Georgia all caps</a:t>
            </a:r>
            <a:endParaRPr lang="en-GB" dirty="0"/>
          </a:p>
        </p:txBody>
      </p:sp>
      <p:sp>
        <p:nvSpPr>
          <p:cNvPr id="8" name="Text Placeholder 7"/>
          <p:cNvSpPr>
            <a:spLocks noGrp="1"/>
          </p:cNvSpPr>
          <p:nvPr>
            <p:ph type="body" sz="quarter" idx="13" hasCustomPrompt="1"/>
          </p:nvPr>
        </p:nvSpPr>
        <p:spPr>
          <a:xfrm>
            <a:off x="540002" y="581272"/>
            <a:ext cx="8432799" cy="385763"/>
          </a:xfrm>
          <a:prstGeom prst="rect">
            <a:avLst/>
          </a:prstGeom>
        </p:spPr>
        <p:txBody>
          <a:bodyPr lIns="0" tIns="0" rIns="0" bIns="0">
            <a:normAutofit/>
          </a:bodyPr>
          <a:lstStyle>
            <a:lvl1pPr marL="0" indent="0">
              <a:lnSpc>
                <a:spcPct val="80000"/>
              </a:lnSpc>
              <a:spcBef>
                <a:spcPts val="0"/>
              </a:spcBef>
              <a:buNone/>
              <a:defRPr sz="2600" u="none" cap="all" baseline="0">
                <a:solidFill>
                  <a:schemeClr val="bg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Subtitle Arial black</a:t>
            </a:r>
          </a:p>
        </p:txBody>
      </p:sp>
    </p:spTree>
    <p:extLst>
      <p:ext uri="{BB962C8B-B14F-4D97-AF65-F5344CB8AC3E}">
        <p14:creationId xmlns:p14="http://schemas.microsoft.com/office/powerpoint/2010/main" val="2216781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Image LAYOUT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662486" y="0"/>
            <a:ext cx="4481514" cy="5143500"/>
          </a:xfrm>
          <a:prstGeom prst="rect">
            <a:avLst/>
          </a:prstGeom>
          <a:solidFill>
            <a:schemeClr val="bg1">
              <a:lumMod val="95000"/>
            </a:schemeClr>
          </a:solidFill>
        </p:spPr>
        <p:txBody>
          <a:bodyPr lIns="71990" tIns="71990" rIns="91427" bIns="45714"/>
          <a:lstStyle>
            <a:lvl1pPr marL="0" indent="0">
              <a:buNone/>
              <a:defRPr/>
            </a:lvl1pPr>
          </a:lstStyle>
          <a:p>
            <a:r>
              <a:rPr lang="en-US"/>
              <a:t>Click icon to add picture</a:t>
            </a:r>
            <a:endParaRPr lang="en-GB" dirty="0"/>
          </a:p>
        </p:txBody>
      </p:sp>
      <p:sp>
        <p:nvSpPr>
          <p:cNvPr id="6" name="Slide Number Placeholder 5"/>
          <p:cNvSpPr>
            <a:spLocks noGrp="1"/>
          </p:cNvSpPr>
          <p:nvPr>
            <p:ph type="sldNum" sz="quarter" idx="12"/>
          </p:nvPr>
        </p:nvSpPr>
        <p:spPr>
          <a:xfrm>
            <a:off x="216807" y="4749300"/>
            <a:ext cx="644358" cy="273844"/>
          </a:xfrm>
        </p:spPr>
        <p:txBody>
          <a:bodyPr/>
          <a:lstStyle/>
          <a:p>
            <a:fld id="{CB8327D9-7E90-439A-868A-1BBFE9AB58D1}" type="slidenum">
              <a:rPr lang="en-GB" smtClean="0">
                <a:solidFill>
                  <a:srgbClr val="8031A7"/>
                </a:solidFill>
              </a:rPr>
              <a:pPr/>
              <a:t>‹#›</a:t>
            </a:fld>
            <a:endParaRPr lang="en-GB" dirty="0">
              <a:solidFill>
                <a:srgbClr val="8031A7"/>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5203" y="4306827"/>
            <a:ext cx="1146379" cy="567000"/>
          </a:xfrm>
          <a:prstGeom prst="rect">
            <a:avLst/>
          </a:prstGeom>
        </p:spPr>
      </p:pic>
      <p:sp>
        <p:nvSpPr>
          <p:cNvPr id="11" name="Title 1"/>
          <p:cNvSpPr>
            <a:spLocks noGrp="1"/>
          </p:cNvSpPr>
          <p:nvPr>
            <p:ph type="title" hasCustomPrompt="1"/>
          </p:nvPr>
        </p:nvSpPr>
        <p:spPr>
          <a:xfrm>
            <a:off x="540002" y="270001"/>
            <a:ext cx="8439155" cy="436959"/>
          </a:xfrm>
        </p:spPr>
        <p:txBody>
          <a:bodyPr anchor="t"/>
          <a:lstStyle>
            <a:lvl1pPr>
              <a:defRPr sz="2600" baseline="0"/>
            </a:lvl1pPr>
          </a:lstStyle>
          <a:p>
            <a:r>
              <a:rPr lang="en-US" dirty="0"/>
              <a:t>Click to add title</a:t>
            </a:r>
            <a:endParaRPr lang="en-GB" dirty="0"/>
          </a:p>
        </p:txBody>
      </p:sp>
      <p:sp>
        <p:nvSpPr>
          <p:cNvPr id="13" name="Text Placeholder 7"/>
          <p:cNvSpPr>
            <a:spLocks noGrp="1"/>
          </p:cNvSpPr>
          <p:nvPr>
            <p:ph type="body" sz="quarter" idx="13" hasCustomPrompt="1"/>
          </p:nvPr>
        </p:nvSpPr>
        <p:spPr>
          <a:xfrm>
            <a:off x="540002" y="575831"/>
            <a:ext cx="8432799" cy="385763"/>
          </a:xfrm>
          <a:prstGeom prst="rect">
            <a:avLst/>
          </a:prstGeom>
        </p:spPr>
        <p:txBody>
          <a:bodyPr lIns="0" tIns="0" rIns="0" bIns="0">
            <a:normAutofit/>
          </a:bodyPr>
          <a:lstStyle>
            <a:lvl1pPr marL="0" indent="0">
              <a:lnSpc>
                <a:spcPct val="80000"/>
              </a:lnSpc>
              <a:spcBef>
                <a:spcPts val="0"/>
              </a:spcBef>
              <a:buNone/>
              <a:defRPr sz="2600" u="none" cap="all" baseline="0">
                <a:solidFill>
                  <a:schemeClr val="tx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Click to add title</a:t>
            </a:r>
          </a:p>
        </p:txBody>
      </p:sp>
      <p:sp>
        <p:nvSpPr>
          <p:cNvPr id="14" name="Content Placeholder 2"/>
          <p:cNvSpPr>
            <a:spLocks noGrp="1"/>
          </p:cNvSpPr>
          <p:nvPr>
            <p:ph idx="1" hasCustomPrompt="1"/>
          </p:nvPr>
        </p:nvSpPr>
        <p:spPr>
          <a:xfrm>
            <a:off x="838203" y="1121103"/>
            <a:ext cx="3600449" cy="3318227"/>
          </a:xfrm>
          <a:prstGeom prst="rect">
            <a:avLst/>
          </a:prstGeom>
        </p:spPr>
        <p:txBody>
          <a:bodyPr lIns="91427" tIns="45714" rIns="91427" bIns="45714"/>
          <a:lstStyle>
            <a:lvl1pPr>
              <a:spcBef>
                <a:spcPts val="1200"/>
              </a:spcBef>
              <a:buClr>
                <a:schemeClr val="accent3"/>
              </a:buClr>
              <a:defRPr sz="2400"/>
            </a:lvl1pPr>
            <a:lvl2pPr marL="355550" indent="-160315">
              <a:spcBef>
                <a:spcPts val="600"/>
              </a:spcBef>
              <a:buClr>
                <a:schemeClr val="accent3"/>
              </a:buClr>
              <a:defRPr sz="2000"/>
            </a:lvl2pPr>
            <a:lvl3pPr>
              <a:spcBef>
                <a:spcPts val="1200"/>
              </a:spcBef>
              <a:buClr>
                <a:schemeClr val="accent3"/>
              </a:buClr>
              <a:defRPr sz="1800"/>
            </a:lvl3pPr>
            <a:lvl4pPr>
              <a:spcBef>
                <a:spcPts val="300"/>
              </a:spcBef>
              <a:buClr>
                <a:schemeClr val="accent3"/>
              </a:buClr>
              <a:defRPr sz="1600"/>
            </a:lvl4pPr>
            <a:lvl5pPr>
              <a:spcBef>
                <a:spcPts val="300"/>
              </a:spcBef>
              <a:buClr>
                <a:schemeClr val="accent3"/>
              </a:buCl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405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Image  LAYOUT 02">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5391150" y="0"/>
            <a:ext cx="3752850" cy="5143500"/>
          </a:xfrm>
          <a:prstGeom prst="rect">
            <a:avLst/>
          </a:prstGeom>
          <a:solidFill>
            <a:schemeClr val="bg1">
              <a:lumMod val="95000"/>
            </a:schemeClr>
          </a:solidFill>
        </p:spPr>
        <p:txBody>
          <a:bodyPr lIns="71990" tIns="71990" rIns="91427" bIns="45714"/>
          <a:lstStyle>
            <a:lvl1pPr marL="0" indent="0">
              <a:buNone/>
              <a:defRPr/>
            </a:lvl1pPr>
          </a:lstStyle>
          <a:p>
            <a:r>
              <a:rPr lang="en-US"/>
              <a:t>Click icon to add picture</a:t>
            </a:r>
            <a:endParaRPr lang="en-GB" dirty="0"/>
          </a:p>
        </p:txBody>
      </p:sp>
      <p:sp>
        <p:nvSpPr>
          <p:cNvPr id="6" name="Slide Number Placeholder 5"/>
          <p:cNvSpPr>
            <a:spLocks noGrp="1"/>
          </p:cNvSpPr>
          <p:nvPr>
            <p:ph type="sldNum" sz="quarter" idx="12"/>
          </p:nvPr>
        </p:nvSpPr>
        <p:spPr>
          <a:xfrm>
            <a:off x="216807" y="4749300"/>
            <a:ext cx="644358" cy="273844"/>
          </a:xfrm>
        </p:spPr>
        <p:txBody>
          <a:bodyPr/>
          <a:lstStyle/>
          <a:p>
            <a:fld id="{CB8327D9-7E90-439A-868A-1BBFE9AB58D1}" type="slidenum">
              <a:rPr lang="en-GB" smtClean="0">
                <a:solidFill>
                  <a:srgbClr val="8031A7"/>
                </a:solidFill>
              </a:rPr>
              <a:pPr/>
              <a:t>‹#›</a:t>
            </a:fld>
            <a:endParaRPr lang="en-GB" dirty="0">
              <a:solidFill>
                <a:srgbClr val="8031A7"/>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5203" y="4306827"/>
            <a:ext cx="1146379" cy="567000"/>
          </a:xfrm>
          <a:prstGeom prst="rect">
            <a:avLst/>
          </a:prstGeom>
        </p:spPr>
      </p:pic>
      <p:sp>
        <p:nvSpPr>
          <p:cNvPr id="14" name="Title 1"/>
          <p:cNvSpPr>
            <a:spLocks noGrp="1"/>
          </p:cNvSpPr>
          <p:nvPr>
            <p:ph type="title" hasCustomPrompt="1"/>
          </p:nvPr>
        </p:nvSpPr>
        <p:spPr>
          <a:xfrm>
            <a:off x="540002" y="270001"/>
            <a:ext cx="8439155" cy="436959"/>
          </a:xfrm>
        </p:spPr>
        <p:txBody>
          <a:bodyPr anchor="t"/>
          <a:lstStyle>
            <a:lvl1pPr>
              <a:defRPr sz="2600"/>
            </a:lvl1pPr>
          </a:lstStyle>
          <a:p>
            <a:r>
              <a:rPr lang="en-US" dirty="0"/>
              <a:t>Click to add title</a:t>
            </a:r>
            <a:endParaRPr lang="en-GB" dirty="0"/>
          </a:p>
        </p:txBody>
      </p:sp>
      <p:sp>
        <p:nvSpPr>
          <p:cNvPr id="15" name="Text Placeholder 7"/>
          <p:cNvSpPr>
            <a:spLocks noGrp="1"/>
          </p:cNvSpPr>
          <p:nvPr>
            <p:ph type="body" sz="quarter" idx="13" hasCustomPrompt="1"/>
          </p:nvPr>
        </p:nvSpPr>
        <p:spPr>
          <a:xfrm>
            <a:off x="540002" y="575831"/>
            <a:ext cx="8432799" cy="385763"/>
          </a:xfrm>
          <a:prstGeom prst="rect">
            <a:avLst/>
          </a:prstGeom>
        </p:spPr>
        <p:txBody>
          <a:bodyPr lIns="0" tIns="0" rIns="0" bIns="0">
            <a:normAutofit/>
          </a:bodyPr>
          <a:lstStyle>
            <a:lvl1pPr marL="0" indent="0">
              <a:lnSpc>
                <a:spcPct val="80000"/>
              </a:lnSpc>
              <a:spcBef>
                <a:spcPts val="0"/>
              </a:spcBef>
              <a:buNone/>
              <a:defRPr sz="2600" u="none" cap="all" baseline="0">
                <a:solidFill>
                  <a:schemeClr val="tx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Click to add title</a:t>
            </a:r>
          </a:p>
        </p:txBody>
      </p:sp>
      <p:sp>
        <p:nvSpPr>
          <p:cNvPr id="16" name="Content Placeholder 2"/>
          <p:cNvSpPr>
            <a:spLocks noGrp="1"/>
          </p:cNvSpPr>
          <p:nvPr>
            <p:ph idx="1" hasCustomPrompt="1"/>
          </p:nvPr>
        </p:nvSpPr>
        <p:spPr>
          <a:xfrm>
            <a:off x="838203" y="1083005"/>
            <a:ext cx="3600449" cy="3318227"/>
          </a:xfrm>
          <a:prstGeom prst="rect">
            <a:avLst/>
          </a:prstGeom>
        </p:spPr>
        <p:txBody>
          <a:bodyPr lIns="91427" tIns="45714" rIns="91427" bIns="45714"/>
          <a:lstStyle>
            <a:lvl1pPr>
              <a:spcBef>
                <a:spcPts val="1200"/>
              </a:spcBef>
              <a:buClr>
                <a:schemeClr val="accent3"/>
              </a:buClr>
              <a:defRPr sz="2400"/>
            </a:lvl1pPr>
            <a:lvl2pPr marL="355550" indent="-160315">
              <a:spcBef>
                <a:spcPts val="600"/>
              </a:spcBef>
              <a:buClr>
                <a:schemeClr val="accent3"/>
              </a:buClr>
              <a:defRPr sz="2000"/>
            </a:lvl2pPr>
            <a:lvl3pPr>
              <a:spcBef>
                <a:spcPts val="1200"/>
              </a:spcBef>
              <a:buClr>
                <a:schemeClr val="accent3"/>
              </a:buClr>
              <a:defRPr sz="1800"/>
            </a:lvl3pPr>
            <a:lvl4pPr>
              <a:spcBef>
                <a:spcPts val="300"/>
              </a:spcBef>
              <a:buClr>
                <a:schemeClr val="accent3"/>
              </a:buClr>
              <a:defRPr sz="1600"/>
            </a:lvl4pPr>
            <a:lvl5pPr>
              <a:spcBef>
                <a:spcPts val="300"/>
              </a:spcBef>
              <a:buClr>
                <a:schemeClr val="accent3"/>
              </a:buCl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2736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mp; Image  LAYOUT 03">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810322" y="1421607"/>
            <a:ext cx="1978078" cy="1150144"/>
          </a:xfrm>
          <a:prstGeom prst="rect">
            <a:avLst/>
          </a:prstGeom>
          <a:solidFill>
            <a:schemeClr val="bg1">
              <a:lumMod val="95000"/>
            </a:schemeClr>
          </a:solidFill>
        </p:spPr>
        <p:txBody>
          <a:bodyPr lIns="71990" tIns="71990" rIns="91427" bIns="45714"/>
          <a:lstStyle>
            <a:lvl1pPr marL="0" indent="0">
              <a:buNone/>
              <a:defRPr/>
            </a:lvl1pPr>
          </a:lstStyle>
          <a:p>
            <a:r>
              <a:rPr lang="en-US"/>
              <a:t>Click icon to add picture</a:t>
            </a:r>
            <a:endParaRPr lang="en-GB" dirty="0"/>
          </a:p>
        </p:txBody>
      </p:sp>
      <p:sp>
        <p:nvSpPr>
          <p:cNvPr id="6" name="Slide Number Placeholder 5"/>
          <p:cNvSpPr>
            <a:spLocks noGrp="1"/>
          </p:cNvSpPr>
          <p:nvPr>
            <p:ph type="sldNum" sz="quarter" idx="12"/>
          </p:nvPr>
        </p:nvSpPr>
        <p:spPr>
          <a:xfrm>
            <a:off x="216807" y="4749300"/>
            <a:ext cx="644358" cy="273844"/>
          </a:xfrm>
        </p:spPr>
        <p:txBody>
          <a:bodyPr/>
          <a:lstStyle/>
          <a:p>
            <a:fld id="{CB8327D9-7E90-439A-868A-1BBFE9AB58D1}" type="slidenum">
              <a:rPr lang="en-GB" smtClean="0">
                <a:solidFill>
                  <a:srgbClr val="8031A7"/>
                </a:solidFill>
              </a:rPr>
              <a:pPr/>
              <a:t>‹#›</a:t>
            </a:fld>
            <a:endParaRPr lang="en-GB" dirty="0">
              <a:solidFill>
                <a:srgbClr val="8031A7"/>
              </a:solidFill>
            </a:endParaRPr>
          </a:p>
        </p:txBody>
      </p:sp>
      <p:sp>
        <p:nvSpPr>
          <p:cNvPr id="12" name="Picture Placeholder 9"/>
          <p:cNvSpPr>
            <a:spLocks noGrp="1"/>
          </p:cNvSpPr>
          <p:nvPr>
            <p:ph type="pic" sz="quarter" idx="15"/>
          </p:nvPr>
        </p:nvSpPr>
        <p:spPr>
          <a:xfrm>
            <a:off x="6810322" y="2650332"/>
            <a:ext cx="1978078" cy="1150144"/>
          </a:xfrm>
          <a:prstGeom prst="rect">
            <a:avLst/>
          </a:prstGeom>
          <a:solidFill>
            <a:schemeClr val="bg1">
              <a:lumMod val="95000"/>
            </a:schemeClr>
          </a:solidFill>
        </p:spPr>
        <p:txBody>
          <a:bodyPr lIns="71990" tIns="71990" rIns="91427" bIns="45714"/>
          <a:lstStyle>
            <a:lvl1pPr marL="0" indent="0">
              <a:buNone/>
              <a:defRPr/>
            </a:lvl1pPr>
          </a:lstStyle>
          <a:p>
            <a:r>
              <a:rPr lang="en-US"/>
              <a:t>Click icon to add picture</a:t>
            </a:r>
            <a:endParaRPr lang="en-GB" dirty="0"/>
          </a:p>
        </p:txBody>
      </p:sp>
      <p:sp>
        <p:nvSpPr>
          <p:cNvPr id="14" name="Title 1"/>
          <p:cNvSpPr>
            <a:spLocks noGrp="1"/>
          </p:cNvSpPr>
          <p:nvPr>
            <p:ph type="title" hasCustomPrompt="1"/>
          </p:nvPr>
        </p:nvSpPr>
        <p:spPr>
          <a:xfrm>
            <a:off x="540002" y="270001"/>
            <a:ext cx="8439155" cy="436959"/>
          </a:xfrm>
        </p:spPr>
        <p:txBody>
          <a:bodyPr anchor="t"/>
          <a:lstStyle>
            <a:lvl1pPr>
              <a:defRPr sz="2600"/>
            </a:lvl1pPr>
          </a:lstStyle>
          <a:p>
            <a:r>
              <a:rPr lang="en-US" dirty="0"/>
              <a:t>Click to add title</a:t>
            </a:r>
            <a:endParaRPr lang="en-GB" dirty="0"/>
          </a:p>
        </p:txBody>
      </p:sp>
      <p:sp>
        <p:nvSpPr>
          <p:cNvPr id="15" name="Text Placeholder 7"/>
          <p:cNvSpPr>
            <a:spLocks noGrp="1"/>
          </p:cNvSpPr>
          <p:nvPr>
            <p:ph type="body" sz="quarter" idx="13" hasCustomPrompt="1"/>
          </p:nvPr>
        </p:nvSpPr>
        <p:spPr>
          <a:xfrm>
            <a:off x="540002" y="575831"/>
            <a:ext cx="8432799" cy="385763"/>
          </a:xfrm>
          <a:prstGeom prst="rect">
            <a:avLst/>
          </a:prstGeom>
        </p:spPr>
        <p:txBody>
          <a:bodyPr lIns="0" tIns="0" rIns="0" bIns="0">
            <a:normAutofit/>
          </a:bodyPr>
          <a:lstStyle>
            <a:lvl1pPr marL="0" indent="0">
              <a:lnSpc>
                <a:spcPct val="80000"/>
              </a:lnSpc>
              <a:spcBef>
                <a:spcPts val="0"/>
              </a:spcBef>
              <a:buNone/>
              <a:defRPr sz="2600" u="none" cap="all" baseline="0">
                <a:solidFill>
                  <a:schemeClr val="tx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Click to add title</a:t>
            </a:r>
          </a:p>
        </p:txBody>
      </p:sp>
      <p:sp>
        <p:nvSpPr>
          <p:cNvPr id="16" name="Content Placeholder 2"/>
          <p:cNvSpPr>
            <a:spLocks noGrp="1"/>
          </p:cNvSpPr>
          <p:nvPr>
            <p:ph idx="1" hasCustomPrompt="1"/>
          </p:nvPr>
        </p:nvSpPr>
        <p:spPr>
          <a:xfrm>
            <a:off x="845459" y="1099334"/>
            <a:ext cx="4698998" cy="3318227"/>
          </a:xfrm>
          <a:prstGeom prst="rect">
            <a:avLst/>
          </a:prstGeom>
        </p:spPr>
        <p:txBody>
          <a:bodyPr lIns="91427" tIns="45714" rIns="91427" bIns="45714"/>
          <a:lstStyle>
            <a:lvl1pPr>
              <a:spcBef>
                <a:spcPts val="1200"/>
              </a:spcBef>
              <a:buClr>
                <a:schemeClr val="accent3"/>
              </a:buClr>
              <a:defRPr sz="2400"/>
            </a:lvl1pPr>
            <a:lvl2pPr marL="355550" indent="-160315">
              <a:spcBef>
                <a:spcPts val="600"/>
              </a:spcBef>
              <a:buClr>
                <a:schemeClr val="accent3"/>
              </a:buClr>
              <a:defRPr sz="2000"/>
            </a:lvl2pPr>
            <a:lvl3pPr>
              <a:spcBef>
                <a:spcPts val="1200"/>
              </a:spcBef>
              <a:buClr>
                <a:schemeClr val="accent3"/>
              </a:buClr>
              <a:defRPr sz="1800"/>
            </a:lvl3pPr>
            <a:lvl4pPr>
              <a:spcBef>
                <a:spcPts val="300"/>
              </a:spcBef>
              <a:buClr>
                <a:schemeClr val="accent3"/>
              </a:buClr>
              <a:defRPr sz="1600"/>
            </a:lvl4pPr>
            <a:lvl5pPr>
              <a:spcBef>
                <a:spcPts val="300"/>
              </a:spcBef>
              <a:buClr>
                <a:schemeClr val="accent3"/>
              </a:buCl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6232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age &amp; Pullout Text 01">
    <p:bg>
      <p:bgPr>
        <a:solidFill>
          <a:schemeClr val="tx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1" y="0"/>
            <a:ext cx="5346290" cy="5143500"/>
          </a:xfrm>
          <a:prstGeom prst="rect">
            <a:avLst/>
          </a:prstGeom>
          <a:solidFill>
            <a:schemeClr val="bg1">
              <a:lumMod val="95000"/>
            </a:schemeClr>
          </a:solidFill>
        </p:spPr>
        <p:txBody>
          <a:bodyPr lIns="71990" tIns="71990" rIns="91427" bIns="45714"/>
          <a:lstStyle>
            <a:lvl1pPr marL="0" indent="0">
              <a:buNone/>
              <a:defRPr/>
            </a:lvl1pPr>
          </a:lstStyle>
          <a:p>
            <a:r>
              <a:rPr lang="en-US"/>
              <a:t>Click icon to add picture</a:t>
            </a:r>
            <a:endParaRPr lang="en-GB" dirty="0"/>
          </a:p>
        </p:txBody>
      </p:sp>
      <p:sp>
        <p:nvSpPr>
          <p:cNvPr id="5" name="Slide Number Placeholder 4"/>
          <p:cNvSpPr>
            <a:spLocks noGrp="1"/>
          </p:cNvSpPr>
          <p:nvPr>
            <p:ph type="sldNum" sz="quarter" idx="12"/>
          </p:nvPr>
        </p:nvSpPr>
        <p:spPr>
          <a:xfrm>
            <a:off x="572400" y="4749300"/>
            <a:ext cx="644358" cy="273844"/>
          </a:xfrm>
        </p:spPr>
        <p:txBody>
          <a:bodyPr/>
          <a:lstStyle>
            <a:lvl1pPr>
              <a:defRPr>
                <a:solidFill>
                  <a:schemeClr val="bg1"/>
                </a:solidFill>
              </a:defRPr>
            </a:lvl1pPr>
          </a:lstStyle>
          <a:p>
            <a:fld id="{CB8327D9-7E90-439A-868A-1BBFE9AB58D1}" type="slidenum">
              <a:rPr lang="en-GB" smtClean="0">
                <a:solidFill>
                  <a:prstClr val="white"/>
                </a:solidFill>
              </a:rPr>
              <a:pPr/>
              <a:t>‹#›</a:t>
            </a:fld>
            <a:endParaRPr lang="en-GB" dirty="0">
              <a:solidFill>
                <a:prstClr val="white"/>
              </a:solidFill>
            </a:endParaRPr>
          </a:p>
        </p:txBody>
      </p:sp>
      <p:cxnSp>
        <p:nvCxnSpPr>
          <p:cNvPr id="9" name="Straight Connector 8"/>
          <p:cNvCxnSpPr/>
          <p:nvPr userDrawn="1"/>
        </p:nvCxnSpPr>
        <p:spPr>
          <a:xfrm flipV="1">
            <a:off x="5631425" y="401843"/>
            <a:ext cx="0" cy="447198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hasCustomPrompt="1"/>
          </p:nvPr>
        </p:nvSpPr>
        <p:spPr>
          <a:xfrm>
            <a:off x="5884606" y="400054"/>
            <a:ext cx="2906974" cy="3621878"/>
          </a:xfrm>
          <a:prstGeom prst="rect">
            <a:avLst/>
          </a:prstGeom>
        </p:spPr>
        <p:txBody>
          <a:bodyPr lIns="91427" tIns="45714" rIns="91427" bIns="45714"/>
          <a:lstStyle>
            <a:lvl1pPr>
              <a:spcBef>
                <a:spcPts val="1200"/>
              </a:spcBef>
              <a:defRPr sz="2400">
                <a:solidFill>
                  <a:schemeClr val="bg1"/>
                </a:solidFill>
              </a:defRPr>
            </a:lvl1pPr>
            <a:lvl2pPr marL="355550" indent="-160315">
              <a:spcBef>
                <a:spcPts val="600"/>
              </a:spcBef>
              <a:defRPr sz="2000">
                <a:solidFill>
                  <a:schemeClr val="bg1"/>
                </a:solidFill>
              </a:defRPr>
            </a:lvl2pPr>
            <a:lvl3pPr>
              <a:spcBef>
                <a:spcPts val="1200"/>
              </a:spcBef>
              <a:defRPr sz="1800">
                <a:solidFill>
                  <a:schemeClr val="bg1"/>
                </a:solidFill>
              </a:defRPr>
            </a:lvl3pPr>
            <a:lvl4pPr>
              <a:spcBef>
                <a:spcPts val="300"/>
              </a:spcBef>
              <a:defRPr sz="1600">
                <a:solidFill>
                  <a:schemeClr val="bg1"/>
                </a:solidFill>
              </a:defRPr>
            </a:lvl4pPr>
            <a:lvl5pPr>
              <a:spcBef>
                <a:spcPts val="3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801" y="4140001"/>
            <a:ext cx="1148400" cy="757333"/>
          </a:xfrm>
          <a:prstGeom prst="rect">
            <a:avLst/>
          </a:prstGeom>
        </p:spPr>
      </p:pic>
    </p:spTree>
    <p:extLst>
      <p:ext uri="{BB962C8B-B14F-4D97-AF65-F5344CB8AC3E}">
        <p14:creationId xmlns:p14="http://schemas.microsoft.com/office/powerpoint/2010/main" val="849559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Image &amp; Pullout Text 01">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801" y="4140001"/>
            <a:ext cx="1148400" cy="757333"/>
          </a:xfrm>
          <a:prstGeom prst="rect">
            <a:avLst/>
          </a:prstGeom>
        </p:spPr>
      </p:pic>
      <p:sp>
        <p:nvSpPr>
          <p:cNvPr id="2" name="Rectangle 1"/>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70"/>
            <a:endParaRPr lang="en-GB">
              <a:solidFill>
                <a:prstClr val="white"/>
              </a:solidFill>
            </a:endParaRPr>
          </a:p>
        </p:txBody>
      </p:sp>
      <p:sp>
        <p:nvSpPr>
          <p:cNvPr id="5" name="Slide Number Placeholder 4"/>
          <p:cNvSpPr>
            <a:spLocks noGrp="1"/>
          </p:cNvSpPr>
          <p:nvPr>
            <p:ph type="sldNum" sz="quarter" idx="12"/>
          </p:nvPr>
        </p:nvSpPr>
        <p:spPr>
          <a:xfrm>
            <a:off x="166008" y="4749300"/>
            <a:ext cx="644358" cy="273844"/>
          </a:xfrm>
        </p:spPr>
        <p:txBody>
          <a:bodyPr/>
          <a:lstStyle>
            <a:lvl1pPr>
              <a:defRPr>
                <a:solidFill>
                  <a:schemeClr val="accent1"/>
                </a:solidFill>
              </a:defRPr>
            </a:lvl1pPr>
          </a:lstStyle>
          <a:p>
            <a:fld id="{CB8327D9-7E90-439A-868A-1BBFE9AB58D1}" type="slidenum">
              <a:rPr lang="en-GB" smtClean="0">
                <a:solidFill>
                  <a:srgbClr val="8031A7"/>
                </a:solidFill>
              </a:rPr>
              <a:pPr/>
              <a:t>‹#›</a:t>
            </a:fld>
            <a:endParaRPr lang="en-GB" dirty="0">
              <a:solidFill>
                <a:srgbClr val="8031A7"/>
              </a:solidFill>
            </a:endParaRPr>
          </a:p>
        </p:txBody>
      </p:sp>
      <p:sp>
        <p:nvSpPr>
          <p:cNvPr id="18" name="Title 1"/>
          <p:cNvSpPr>
            <a:spLocks noGrp="1"/>
          </p:cNvSpPr>
          <p:nvPr>
            <p:ph type="title" hasCustomPrompt="1"/>
          </p:nvPr>
        </p:nvSpPr>
        <p:spPr>
          <a:xfrm>
            <a:off x="540002" y="270001"/>
            <a:ext cx="8439155" cy="436959"/>
          </a:xfrm>
        </p:spPr>
        <p:txBody>
          <a:bodyPr anchor="t"/>
          <a:lstStyle>
            <a:lvl1pPr>
              <a:defRPr sz="2600"/>
            </a:lvl1pPr>
          </a:lstStyle>
          <a:p>
            <a:r>
              <a:rPr lang="en-US" dirty="0"/>
              <a:t>Click to add title</a:t>
            </a:r>
            <a:endParaRPr lang="en-GB" dirty="0"/>
          </a:p>
        </p:txBody>
      </p:sp>
      <p:sp>
        <p:nvSpPr>
          <p:cNvPr id="19" name="Text Placeholder 7"/>
          <p:cNvSpPr>
            <a:spLocks noGrp="1"/>
          </p:cNvSpPr>
          <p:nvPr>
            <p:ph type="body" sz="quarter" idx="13" hasCustomPrompt="1"/>
          </p:nvPr>
        </p:nvSpPr>
        <p:spPr>
          <a:xfrm>
            <a:off x="540002" y="575831"/>
            <a:ext cx="8432799" cy="385763"/>
          </a:xfrm>
          <a:prstGeom prst="rect">
            <a:avLst/>
          </a:prstGeom>
        </p:spPr>
        <p:txBody>
          <a:bodyPr lIns="0" tIns="0" rIns="0" bIns="0">
            <a:normAutofit/>
          </a:bodyPr>
          <a:lstStyle>
            <a:lvl1pPr marL="0" indent="0">
              <a:lnSpc>
                <a:spcPct val="80000"/>
              </a:lnSpc>
              <a:spcBef>
                <a:spcPts val="0"/>
              </a:spcBef>
              <a:buNone/>
              <a:defRPr sz="2600" u="none" cap="all" baseline="0">
                <a:solidFill>
                  <a:schemeClr val="tx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Click to add title</a:t>
            </a:r>
          </a:p>
        </p:txBody>
      </p:sp>
      <p:sp>
        <p:nvSpPr>
          <p:cNvPr id="20" name="Content Placeholder 2"/>
          <p:cNvSpPr>
            <a:spLocks noGrp="1"/>
          </p:cNvSpPr>
          <p:nvPr>
            <p:ph idx="1" hasCustomPrompt="1"/>
          </p:nvPr>
        </p:nvSpPr>
        <p:spPr>
          <a:xfrm>
            <a:off x="485777" y="1382362"/>
            <a:ext cx="3600449" cy="3318227"/>
          </a:xfrm>
          <a:prstGeom prst="rect">
            <a:avLst/>
          </a:prstGeom>
        </p:spPr>
        <p:txBody>
          <a:bodyPr lIns="91427" tIns="45714" rIns="91427" bIns="45714"/>
          <a:lstStyle>
            <a:lvl1pPr>
              <a:spcBef>
                <a:spcPts val="1200"/>
              </a:spcBef>
              <a:buClr>
                <a:schemeClr val="accent3"/>
              </a:buClr>
              <a:defRPr sz="2400"/>
            </a:lvl1pPr>
            <a:lvl2pPr marL="355550" indent="-160315">
              <a:spcBef>
                <a:spcPts val="600"/>
              </a:spcBef>
              <a:buClr>
                <a:schemeClr val="accent3"/>
              </a:buClr>
              <a:defRPr sz="2000"/>
            </a:lvl2pPr>
            <a:lvl3pPr>
              <a:spcBef>
                <a:spcPts val="1200"/>
              </a:spcBef>
              <a:buClr>
                <a:schemeClr val="accent3"/>
              </a:buClr>
              <a:defRPr sz="1800"/>
            </a:lvl3pPr>
            <a:lvl4pPr>
              <a:spcBef>
                <a:spcPts val="300"/>
              </a:spcBef>
              <a:buClr>
                <a:schemeClr val="accent3"/>
              </a:buClr>
              <a:defRPr sz="1600"/>
            </a:lvl4pPr>
            <a:lvl5pPr>
              <a:spcBef>
                <a:spcPts val="300"/>
              </a:spcBef>
              <a:buClr>
                <a:schemeClr val="accent3"/>
              </a:buCl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4" hasCustomPrompt="1"/>
          </p:nvPr>
        </p:nvSpPr>
        <p:spPr>
          <a:xfrm>
            <a:off x="5191133" y="1382362"/>
            <a:ext cx="3600449" cy="3318227"/>
          </a:xfrm>
          <a:prstGeom prst="rect">
            <a:avLst/>
          </a:prstGeom>
        </p:spPr>
        <p:txBody>
          <a:bodyPr lIns="91427" tIns="45714" rIns="91427" bIns="45714"/>
          <a:lstStyle>
            <a:lvl1pPr>
              <a:spcBef>
                <a:spcPts val="1200"/>
              </a:spcBef>
              <a:buClr>
                <a:schemeClr val="bg1"/>
              </a:buClr>
              <a:defRPr sz="2400">
                <a:solidFill>
                  <a:schemeClr val="bg1"/>
                </a:solidFill>
              </a:defRPr>
            </a:lvl1pPr>
            <a:lvl2pPr marL="355550" indent="-160315">
              <a:spcBef>
                <a:spcPts val="600"/>
              </a:spcBef>
              <a:buClr>
                <a:schemeClr val="bg1"/>
              </a:buClr>
              <a:defRPr sz="2000">
                <a:solidFill>
                  <a:schemeClr val="bg1"/>
                </a:solidFill>
              </a:defRPr>
            </a:lvl2pPr>
            <a:lvl3pPr>
              <a:spcBef>
                <a:spcPts val="1200"/>
              </a:spcBef>
              <a:buClr>
                <a:schemeClr val="bg1"/>
              </a:buClr>
              <a:defRPr sz="1800">
                <a:solidFill>
                  <a:schemeClr val="bg1"/>
                </a:solidFill>
              </a:defRPr>
            </a:lvl3pPr>
            <a:lvl4pPr>
              <a:spcBef>
                <a:spcPts val="300"/>
              </a:spcBef>
              <a:buClr>
                <a:schemeClr val="bg1"/>
              </a:buClr>
              <a:defRPr sz="1600">
                <a:solidFill>
                  <a:schemeClr val="bg1"/>
                </a:solidFill>
              </a:defRPr>
            </a:lvl4pPr>
            <a:lvl5pPr>
              <a:spcBef>
                <a:spcPts val="300"/>
              </a:spcBef>
              <a:buClr>
                <a:schemeClr val="bg1"/>
              </a:buCl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9454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mage &amp; Pullout Text 02">
    <p:bg>
      <p:bgPr>
        <a:solidFill>
          <a:schemeClr val="tx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3737430" y="0"/>
            <a:ext cx="5406571" cy="5143500"/>
          </a:xfrm>
          <a:prstGeom prst="rect">
            <a:avLst/>
          </a:prstGeom>
          <a:solidFill>
            <a:schemeClr val="bg1">
              <a:lumMod val="95000"/>
            </a:schemeClr>
          </a:solidFill>
        </p:spPr>
        <p:txBody>
          <a:bodyPr lIns="71990" tIns="71990" rIns="91427" bIns="45714"/>
          <a:lstStyle>
            <a:lvl1pPr marL="0" indent="0">
              <a:buNone/>
              <a:defRPr/>
            </a:lvl1pPr>
          </a:lstStyle>
          <a:p>
            <a:r>
              <a:rPr lang="en-US"/>
              <a:t>Click icon to add picture</a:t>
            </a:r>
            <a:endParaRPr lang="en-GB" dirty="0"/>
          </a:p>
        </p:txBody>
      </p:sp>
      <p:sp>
        <p:nvSpPr>
          <p:cNvPr id="5" name="Slide Number Placeholder 4"/>
          <p:cNvSpPr>
            <a:spLocks noGrp="1"/>
          </p:cNvSpPr>
          <p:nvPr>
            <p:ph type="sldNum" sz="quarter" idx="12"/>
          </p:nvPr>
        </p:nvSpPr>
        <p:spPr>
          <a:xfrm>
            <a:off x="39000" y="4749300"/>
            <a:ext cx="644358" cy="273844"/>
          </a:xfrm>
        </p:spPr>
        <p:txBody>
          <a:bodyPr/>
          <a:lstStyle>
            <a:lvl1pPr>
              <a:defRPr>
                <a:solidFill>
                  <a:schemeClr val="bg1"/>
                </a:solidFill>
              </a:defRPr>
            </a:lvl1pPr>
          </a:lstStyle>
          <a:p>
            <a:fld id="{CB8327D9-7E90-439A-868A-1BBFE9AB58D1}" type="slidenum">
              <a:rPr lang="en-GB" smtClean="0">
                <a:solidFill>
                  <a:prstClr val="white"/>
                </a:solidFill>
              </a:rPr>
              <a:pPr/>
              <a:t>‹#›</a:t>
            </a:fld>
            <a:endParaRPr lang="en-GB" dirty="0">
              <a:solidFill>
                <a:prstClr val="white"/>
              </a:solidFill>
            </a:endParaRPr>
          </a:p>
        </p:txBody>
      </p:sp>
      <p:cxnSp>
        <p:nvCxnSpPr>
          <p:cNvPr id="9" name="Straight Connector 8"/>
          <p:cNvCxnSpPr/>
          <p:nvPr userDrawn="1"/>
        </p:nvCxnSpPr>
        <p:spPr>
          <a:xfrm flipV="1">
            <a:off x="355600" y="400053"/>
            <a:ext cx="0" cy="430053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5203" y="4306827"/>
            <a:ext cx="1146379" cy="567000"/>
          </a:xfrm>
          <a:prstGeom prst="rect">
            <a:avLst/>
          </a:prstGeom>
        </p:spPr>
      </p:pic>
      <p:sp>
        <p:nvSpPr>
          <p:cNvPr id="7" name="Content Placeholder 2"/>
          <p:cNvSpPr>
            <a:spLocks noGrp="1"/>
          </p:cNvSpPr>
          <p:nvPr>
            <p:ph idx="1" hasCustomPrompt="1"/>
          </p:nvPr>
        </p:nvSpPr>
        <p:spPr>
          <a:xfrm>
            <a:off x="461964" y="400054"/>
            <a:ext cx="3006951" cy="3621878"/>
          </a:xfrm>
          <a:prstGeom prst="rect">
            <a:avLst/>
          </a:prstGeom>
        </p:spPr>
        <p:txBody>
          <a:bodyPr lIns="91427" tIns="45714" rIns="91427" bIns="45714"/>
          <a:lstStyle>
            <a:lvl1pPr>
              <a:spcBef>
                <a:spcPts val="1200"/>
              </a:spcBef>
              <a:defRPr sz="2400">
                <a:solidFill>
                  <a:schemeClr val="bg1"/>
                </a:solidFill>
              </a:defRPr>
            </a:lvl1pPr>
            <a:lvl2pPr marL="355550" indent="-160315">
              <a:spcBef>
                <a:spcPts val="600"/>
              </a:spcBef>
              <a:defRPr sz="2000">
                <a:solidFill>
                  <a:schemeClr val="bg1"/>
                </a:solidFill>
              </a:defRPr>
            </a:lvl2pPr>
            <a:lvl3pPr>
              <a:spcBef>
                <a:spcPts val="1200"/>
              </a:spcBef>
              <a:defRPr sz="1800">
                <a:solidFill>
                  <a:schemeClr val="bg1"/>
                </a:solidFill>
              </a:defRPr>
            </a:lvl3pPr>
            <a:lvl4pPr>
              <a:spcBef>
                <a:spcPts val="300"/>
              </a:spcBef>
              <a:defRPr sz="1600">
                <a:solidFill>
                  <a:schemeClr val="bg1"/>
                </a:solidFill>
              </a:defRPr>
            </a:lvl4pPr>
            <a:lvl5pPr>
              <a:spcBef>
                <a:spcPts val="3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554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544" y="1221600"/>
            <a:ext cx="8229600" cy="85725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apter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89001"/>
            <a:ext cx="8534400" cy="880802"/>
          </a:xfrm>
          <a:prstGeom prst="rect">
            <a:avLst/>
          </a:prstGeom>
        </p:spPr>
        <p:txBody>
          <a:bodyPr anchor="b" anchorCtr="0"/>
          <a:lstStyle>
            <a:lvl1pPr algn="ctr">
              <a:lnSpc>
                <a:spcPct val="80000"/>
              </a:lnSpc>
              <a:defRPr sz="42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02349" y="3709801"/>
            <a:ext cx="8539302" cy="667268"/>
          </a:xfrm>
          <a:prstGeom prst="rect">
            <a:avLst/>
          </a:prstGeom>
        </p:spPr>
        <p:txBody>
          <a:bodyPr lIns="91427" tIns="45714" rIns="91427" bIns="45714" anchor="t" anchorCtr="0"/>
          <a:lstStyle>
            <a:lvl1pPr marL="0" indent="0" algn="ctr">
              <a:lnSpc>
                <a:spcPct val="80000"/>
              </a:lnSpc>
              <a:spcBef>
                <a:spcPts val="0"/>
              </a:spcBef>
              <a:buNone/>
              <a:defRPr sz="4000" b="0" u="none" cap="all" baseline="0">
                <a:solidFill>
                  <a:schemeClr val="bg1"/>
                </a:solidFill>
                <a:latin typeface="Arial Black" pitchFamily="34" charset="0"/>
                <a:cs typeface="Arial" pitchFamily="34" charset="0"/>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6" indent="0" algn="ctr">
              <a:buNone/>
              <a:defRPr>
                <a:solidFill>
                  <a:schemeClr val="tx1">
                    <a:tint val="75000"/>
                  </a:schemeClr>
                </a:solidFill>
              </a:defRPr>
            </a:lvl4pPr>
            <a:lvl5pPr marL="1828541" indent="0" algn="ctr">
              <a:buNone/>
              <a:defRPr>
                <a:solidFill>
                  <a:schemeClr val="tx1">
                    <a:tint val="75000"/>
                  </a:schemeClr>
                </a:solidFill>
              </a:defRPr>
            </a:lvl5pPr>
            <a:lvl6pPr marL="2285676" indent="0" algn="ctr">
              <a:buNone/>
              <a:defRPr>
                <a:solidFill>
                  <a:schemeClr val="tx1">
                    <a:tint val="75000"/>
                  </a:schemeClr>
                </a:solidFill>
              </a:defRPr>
            </a:lvl6pPr>
            <a:lvl7pPr marL="2742811" indent="0" algn="ctr">
              <a:buNone/>
              <a:defRPr>
                <a:solidFill>
                  <a:schemeClr val="tx1">
                    <a:tint val="75000"/>
                  </a:schemeClr>
                </a:solidFill>
              </a:defRPr>
            </a:lvl7pPr>
            <a:lvl8pPr marL="3199946" indent="0" algn="ctr">
              <a:buNone/>
              <a:defRPr>
                <a:solidFill>
                  <a:schemeClr val="tx1">
                    <a:tint val="75000"/>
                  </a:schemeClr>
                </a:solidFill>
              </a:defRPr>
            </a:lvl8pPr>
            <a:lvl9pPr marL="3657082" indent="0" algn="ctr">
              <a:buNone/>
              <a:defRPr>
                <a:solidFill>
                  <a:schemeClr val="tx1">
                    <a:tint val="75000"/>
                  </a:schemeClr>
                </a:solidFill>
              </a:defRPr>
            </a:lvl9pPr>
          </a:lstStyle>
          <a:p>
            <a:r>
              <a:rPr lang="en-US"/>
              <a:t>Click to edit Master subtitle style</a:t>
            </a:r>
            <a:endParaRPr lang="en-GB" dirty="0"/>
          </a:p>
        </p:txBody>
      </p:sp>
      <p:cxnSp>
        <p:nvCxnSpPr>
          <p:cNvPr id="7" name="Straight Connector 6"/>
          <p:cNvCxnSpPr/>
          <p:nvPr userDrawn="1"/>
        </p:nvCxnSpPr>
        <p:spPr>
          <a:xfrm>
            <a:off x="4572000" y="1564409"/>
            <a:ext cx="0" cy="16020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304800" y="1135858"/>
            <a:ext cx="8534400" cy="428625"/>
          </a:xfrm>
          <a:prstGeom prst="rect">
            <a:avLst/>
          </a:prstGeom>
        </p:spPr>
        <p:txBody>
          <a:bodyPr lIns="91427" tIns="45714" rIns="91427" bIns="45714" anchor="b" anchorCtr="0"/>
          <a:lstStyle>
            <a:lvl1pPr marL="0" indent="0" algn="ctr">
              <a:buNone/>
              <a:defRPr sz="1600" b="1" u="sng">
                <a:solidFill>
                  <a:schemeClr val="bg1"/>
                </a:solidFill>
                <a:latin typeface="Arial" pitchFamily="34" charset="0"/>
                <a:cs typeface="Arial" pitchFamily="34" charset="0"/>
              </a:defRPr>
            </a:lvl1pPr>
            <a:lvl2pPr marL="268249" indent="0" algn="ctr">
              <a:buNone/>
              <a:defRPr sz="1400" b="1" u="sng">
                <a:solidFill>
                  <a:schemeClr val="bg1"/>
                </a:solidFill>
                <a:latin typeface="Arial" pitchFamily="34" charset="0"/>
                <a:cs typeface="Arial" pitchFamily="34" charset="0"/>
              </a:defRPr>
            </a:lvl2pPr>
            <a:lvl3pPr marL="538086" indent="0" algn="ctr">
              <a:buNone/>
              <a:defRPr sz="1200" b="1" u="sng">
                <a:solidFill>
                  <a:schemeClr val="bg1"/>
                </a:solidFill>
                <a:latin typeface="Arial" pitchFamily="34" charset="0"/>
                <a:cs typeface="Arial" pitchFamily="34" charset="0"/>
              </a:defRPr>
            </a:lvl3pPr>
            <a:lvl4pPr marL="806336" indent="0" algn="ctr">
              <a:buNone/>
              <a:defRPr sz="1100" b="1" u="sng">
                <a:solidFill>
                  <a:schemeClr val="bg1"/>
                </a:solidFill>
                <a:latin typeface="Arial" pitchFamily="34" charset="0"/>
                <a:cs typeface="Arial" pitchFamily="34" charset="0"/>
              </a:defRPr>
            </a:lvl4pPr>
            <a:lvl5pPr marL="1076172" indent="0" algn="ctr">
              <a:buNone/>
              <a:defRPr sz="1100" b="1" u="sng">
                <a:solidFill>
                  <a:schemeClr val="bg1"/>
                </a:solidFill>
                <a:latin typeface="Arial" pitchFamily="34" charset="0"/>
                <a:cs typeface="Arial" pitchFamily="34" charset="0"/>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800" y="267894"/>
            <a:ext cx="1148400" cy="757333"/>
          </a:xfrm>
          <a:prstGeom prst="rect">
            <a:avLst/>
          </a:prstGeom>
        </p:spPr>
      </p:pic>
    </p:spTree>
    <p:extLst>
      <p:ext uri="{BB962C8B-B14F-4D97-AF65-F5344CB8AC3E}">
        <p14:creationId xmlns:p14="http://schemas.microsoft.com/office/powerpoint/2010/main" val="329148942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g Chart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6481" y="4754745"/>
            <a:ext cx="644358" cy="273844"/>
          </a:xfrm>
        </p:spPr>
        <p:txBody>
          <a:bodyPr/>
          <a:lstStyle/>
          <a:p>
            <a:fld id="{CB8327D9-7E90-439A-868A-1BBFE9AB58D1}" type="slidenum">
              <a:rPr lang="en-GB" smtClean="0">
                <a:solidFill>
                  <a:srgbClr val="8031A7"/>
                </a:solidFill>
              </a:rPr>
              <a:pPr/>
              <a:t>‹#›</a:t>
            </a:fld>
            <a:endParaRPr lang="en-GB" dirty="0">
              <a:solidFill>
                <a:srgbClr val="8031A7"/>
              </a:solidFill>
            </a:endParaRPr>
          </a:p>
        </p:txBody>
      </p:sp>
      <p:sp>
        <p:nvSpPr>
          <p:cNvPr id="11" name="Title 1"/>
          <p:cNvSpPr>
            <a:spLocks noGrp="1"/>
          </p:cNvSpPr>
          <p:nvPr>
            <p:ph type="title" hasCustomPrompt="1"/>
          </p:nvPr>
        </p:nvSpPr>
        <p:spPr>
          <a:xfrm>
            <a:off x="540002" y="270001"/>
            <a:ext cx="8439155" cy="436959"/>
          </a:xfrm>
        </p:spPr>
        <p:txBody>
          <a:bodyPr anchor="t"/>
          <a:lstStyle>
            <a:lvl1pPr>
              <a:defRPr sz="2600"/>
            </a:lvl1pPr>
          </a:lstStyle>
          <a:p>
            <a:r>
              <a:rPr lang="en-US" dirty="0"/>
              <a:t>Click to add title</a:t>
            </a:r>
            <a:endParaRPr lang="en-GB" dirty="0"/>
          </a:p>
        </p:txBody>
      </p:sp>
      <p:sp>
        <p:nvSpPr>
          <p:cNvPr id="12" name="Text Placeholder 7"/>
          <p:cNvSpPr>
            <a:spLocks noGrp="1"/>
          </p:cNvSpPr>
          <p:nvPr>
            <p:ph type="body" sz="quarter" idx="13" hasCustomPrompt="1"/>
          </p:nvPr>
        </p:nvSpPr>
        <p:spPr>
          <a:xfrm>
            <a:off x="540002" y="575831"/>
            <a:ext cx="8432799" cy="385763"/>
          </a:xfrm>
          <a:prstGeom prst="rect">
            <a:avLst/>
          </a:prstGeom>
        </p:spPr>
        <p:txBody>
          <a:bodyPr lIns="0" tIns="0" rIns="0" bIns="0">
            <a:normAutofit/>
          </a:bodyPr>
          <a:lstStyle>
            <a:lvl1pPr marL="0" indent="0">
              <a:lnSpc>
                <a:spcPct val="80000"/>
              </a:lnSpc>
              <a:spcBef>
                <a:spcPts val="0"/>
              </a:spcBef>
              <a:buNone/>
              <a:defRPr sz="2600" u="none" cap="all" baseline="0">
                <a:solidFill>
                  <a:schemeClr val="tx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Click to add title</a:t>
            </a:r>
          </a:p>
        </p:txBody>
      </p:sp>
    </p:spTree>
    <p:extLst>
      <p:ext uri="{BB962C8B-B14F-4D97-AF65-F5344CB8AC3E}">
        <p14:creationId xmlns:p14="http://schemas.microsoft.com/office/powerpoint/2010/main" val="2663865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egals">
    <p:spTree>
      <p:nvGrpSpPr>
        <p:cNvPr id="1" name=""/>
        <p:cNvGrpSpPr/>
        <p:nvPr/>
      </p:nvGrpSpPr>
      <p:grpSpPr>
        <a:xfrm>
          <a:off x="0" y="0"/>
          <a:ext cx="0" cy="0"/>
          <a:chOff x="0" y="0"/>
          <a:chExt cx="0" cy="0"/>
        </a:xfrm>
      </p:grpSpPr>
      <p:sp>
        <p:nvSpPr>
          <p:cNvPr id="8" name="Content Placeholder 8"/>
          <p:cNvSpPr>
            <a:spLocks noGrp="1"/>
          </p:cNvSpPr>
          <p:nvPr>
            <p:ph idx="4294967295" hasCustomPrompt="1"/>
          </p:nvPr>
        </p:nvSpPr>
        <p:spPr>
          <a:xfrm>
            <a:off x="540002" y="1162051"/>
            <a:ext cx="7915275" cy="3318272"/>
          </a:xfrm>
          <a:prstGeom prst="rect">
            <a:avLst/>
          </a:prstGeom>
        </p:spPr>
        <p:txBody>
          <a:bodyPr lIns="0" tIns="45714" rIns="91427" bIns="45714"/>
          <a:lstStyle>
            <a:lvl1pPr marL="0" indent="0">
              <a:buNone/>
              <a:defRPr baseline="0"/>
            </a:lvl1pPr>
          </a:lstStyle>
          <a:p>
            <a:pPr marL="0" indent="0">
              <a:buNone/>
            </a:pPr>
            <a:r>
              <a:rPr lang="en-GB" sz="1400" dirty="0"/>
              <a:t>All literature about products that carry the Royal London brand is available in large print format on request to the Marketing Department at Royal London, St Andrew House, 1 Thistle Street, Edinburgh EH2 1DG. </a:t>
            </a:r>
          </a:p>
          <a:p>
            <a:pPr marL="0" indent="0">
              <a:buNone/>
            </a:pPr>
            <a:r>
              <a:rPr lang="en-GB" sz="1400" dirty="0"/>
              <a:t>All of our printed products are produced on stock which is from FSC</a:t>
            </a:r>
            <a:r>
              <a:rPr lang="en-GB" sz="1400" baseline="30000" dirty="0"/>
              <a:t>®</a:t>
            </a:r>
            <a:r>
              <a:rPr lang="en-GB" sz="1400" baseline="0" dirty="0"/>
              <a:t> </a:t>
            </a:r>
            <a:r>
              <a:rPr lang="en-GB" sz="1400" dirty="0"/>
              <a:t>certified forests.</a:t>
            </a:r>
          </a:p>
          <a:p>
            <a:pPr marL="0" indent="0">
              <a:buNone/>
            </a:pPr>
            <a:r>
              <a:rPr lang="en-GB" sz="1200" dirty="0"/>
              <a:t>The Royal London Mutual Insurance Society Limited is authorised by the Prudential Regulation Authority and regulated by the Financial Conduct Authority and the Prudential Regulation Authority. The firm is on the Financial Services Register, registration number 117672. It provides life assurance and pensions and is a member of the Association of British Insurers and the Association of Financial </a:t>
            </a:r>
            <a:r>
              <a:rPr lang="en-GB" sz="1200" dirty="0" err="1"/>
              <a:t>Mutuals</a:t>
            </a:r>
            <a:r>
              <a:rPr lang="en-GB" sz="1200" dirty="0"/>
              <a:t>. Registered in England and Wales number 99064. Registered office: 55 </a:t>
            </a:r>
            <a:r>
              <a:rPr lang="en-GB" sz="1200" dirty="0" err="1"/>
              <a:t>Gracechurch</a:t>
            </a:r>
            <a:r>
              <a:rPr lang="en-GB" sz="1200" dirty="0"/>
              <a:t> Street, London EC3V 0RL.</a:t>
            </a:r>
          </a:p>
          <a:p>
            <a:pPr marL="0" indent="0">
              <a:buNone/>
            </a:pPr>
            <a:r>
              <a:rPr lang="en-GB" sz="1200" dirty="0"/>
              <a:t>Royal London Marketing Limited is authorised and regulated by the Financial Conduct Authority and introduces Royal London’s customers to other insurance companies. The firm is on the Financial Services Register, registration number 302391. Registered in England and Wales number 4414137. Registered office: 55 </a:t>
            </a:r>
            <a:r>
              <a:rPr lang="en-GB" sz="1200" dirty="0" err="1"/>
              <a:t>Gracechurch</a:t>
            </a:r>
            <a:r>
              <a:rPr lang="en-GB" sz="1200" dirty="0"/>
              <a:t> Street, London EC3V 0RL.</a:t>
            </a:r>
          </a:p>
          <a:p>
            <a:pPr marL="0" indent="0">
              <a:buNone/>
            </a:pPr>
            <a:r>
              <a:rPr lang="en-GB" sz="1200" dirty="0"/>
              <a:t>Royal London Corporate Pension Services Limited is authorised and regulated by the Financial Conduct Authority and provides pension services. The firm is on the Financial Services Register, registration number 460304. Registered in England and Wales number 5817049. Registered office: 55 </a:t>
            </a:r>
            <a:r>
              <a:rPr lang="en-GB" sz="1200" dirty="0" err="1"/>
              <a:t>Gracechurch</a:t>
            </a:r>
            <a:r>
              <a:rPr lang="en-GB" sz="1200" dirty="0"/>
              <a:t> Street, London EC3V 0RL.</a:t>
            </a:r>
          </a:p>
          <a:p>
            <a:pPr marL="0" indent="0">
              <a:buNone/>
            </a:pPr>
            <a:endParaRPr lang="en-US" sz="1200" dirty="0"/>
          </a:p>
        </p:txBody>
      </p:sp>
      <p:sp>
        <p:nvSpPr>
          <p:cNvPr id="9" name="Title 1"/>
          <p:cNvSpPr>
            <a:spLocks noGrp="1"/>
          </p:cNvSpPr>
          <p:nvPr>
            <p:ph type="title" hasCustomPrompt="1"/>
          </p:nvPr>
        </p:nvSpPr>
        <p:spPr>
          <a:xfrm>
            <a:off x="540002" y="270001"/>
            <a:ext cx="8439155" cy="436959"/>
          </a:xfrm>
        </p:spPr>
        <p:txBody>
          <a:bodyPr anchor="t"/>
          <a:lstStyle>
            <a:lvl1pPr>
              <a:defRPr/>
            </a:lvl1pPr>
          </a:lstStyle>
          <a:p>
            <a:r>
              <a:rPr lang="en-US" dirty="0"/>
              <a:t>Click to add title</a:t>
            </a:r>
            <a:endParaRPr lang="en-GB" dirty="0"/>
          </a:p>
        </p:txBody>
      </p:sp>
      <p:sp>
        <p:nvSpPr>
          <p:cNvPr id="10" name="Text Placeholder 7"/>
          <p:cNvSpPr>
            <a:spLocks noGrp="1"/>
          </p:cNvSpPr>
          <p:nvPr>
            <p:ph type="body" sz="quarter" idx="13" hasCustomPrompt="1"/>
          </p:nvPr>
        </p:nvSpPr>
        <p:spPr>
          <a:xfrm>
            <a:off x="540002" y="597602"/>
            <a:ext cx="8432799" cy="385763"/>
          </a:xfrm>
          <a:prstGeom prst="rect">
            <a:avLst/>
          </a:prstGeom>
        </p:spPr>
        <p:txBody>
          <a:bodyPr lIns="0" tIns="0" rIns="0" bIns="0">
            <a:normAutofit/>
          </a:bodyPr>
          <a:lstStyle>
            <a:lvl1pPr marL="0" indent="0">
              <a:lnSpc>
                <a:spcPct val="80000"/>
              </a:lnSpc>
              <a:spcBef>
                <a:spcPts val="0"/>
              </a:spcBef>
              <a:buNone/>
              <a:defRPr sz="2800" u="none" cap="all" baseline="0">
                <a:solidFill>
                  <a:schemeClr val="tx1"/>
                </a:solidFill>
                <a:latin typeface="Arial Black" pitchFamily="34" charset="0"/>
                <a:cs typeface="Arial" pitchFamily="34" charset="0"/>
              </a:defRPr>
            </a:lvl1pPr>
            <a:lvl2pPr marL="268249" indent="0">
              <a:buNone/>
              <a:defRPr u="none" cap="all" baseline="0">
                <a:latin typeface="Arial Black" pitchFamily="34" charset="0"/>
                <a:cs typeface="Arial" pitchFamily="34" charset="0"/>
              </a:defRPr>
            </a:lvl2pPr>
            <a:lvl3pPr marL="538086" indent="0">
              <a:buNone/>
              <a:defRPr u="none" cap="all" baseline="0">
                <a:latin typeface="Arial Black" pitchFamily="34" charset="0"/>
                <a:cs typeface="Arial" pitchFamily="34" charset="0"/>
              </a:defRPr>
            </a:lvl3pPr>
            <a:lvl4pPr marL="806336" indent="0">
              <a:buNone/>
              <a:defRPr u="none" cap="all" baseline="0">
                <a:latin typeface="Arial Black" pitchFamily="34" charset="0"/>
                <a:cs typeface="Arial" pitchFamily="34" charset="0"/>
              </a:defRPr>
            </a:lvl4pPr>
            <a:lvl5pPr marL="1076172" indent="0">
              <a:buNone/>
              <a:defRPr u="none" cap="all" baseline="0">
                <a:latin typeface="Arial Black" pitchFamily="34" charset="0"/>
                <a:cs typeface="Arial" pitchFamily="34" charset="0"/>
              </a:defRPr>
            </a:lvl5pPr>
          </a:lstStyle>
          <a:p>
            <a:pPr lvl="0"/>
            <a:r>
              <a:rPr lang="en-US" dirty="0"/>
              <a:t>Click to add title</a:t>
            </a:r>
          </a:p>
        </p:txBody>
      </p:sp>
    </p:spTree>
    <p:extLst>
      <p:ext uri="{BB962C8B-B14F-4D97-AF65-F5344CB8AC3E}">
        <p14:creationId xmlns:p14="http://schemas.microsoft.com/office/powerpoint/2010/main" val="2990722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01">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0061" y="2769149"/>
            <a:ext cx="583881" cy="810000"/>
          </a:xfrm>
          <a:prstGeom prst="rect">
            <a:avLst/>
          </a:prstGeom>
        </p:spPr>
      </p:pic>
    </p:spTree>
    <p:extLst>
      <p:ext uri="{BB962C8B-B14F-4D97-AF65-F5344CB8AC3E}">
        <p14:creationId xmlns:p14="http://schemas.microsoft.com/office/powerpoint/2010/main" val="631192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02">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9907" y="2729933"/>
            <a:ext cx="584189" cy="810000"/>
          </a:xfrm>
          <a:prstGeom prst="rect">
            <a:avLst/>
          </a:prstGeom>
        </p:spPr>
      </p:pic>
      <p:sp>
        <p:nvSpPr>
          <p:cNvPr id="5" name="TextBox 4"/>
          <p:cNvSpPr txBox="1"/>
          <p:nvPr userDrawn="1"/>
        </p:nvSpPr>
        <p:spPr>
          <a:xfrm>
            <a:off x="304800" y="3886348"/>
            <a:ext cx="8534400" cy="648900"/>
          </a:xfrm>
          <a:prstGeom prst="rect">
            <a:avLst/>
          </a:prstGeom>
          <a:noFill/>
        </p:spPr>
        <p:txBody>
          <a:bodyPr wrap="square" lIns="0" tIns="0" rIns="0" bIns="0" rtlCol="0">
            <a:noAutofit/>
          </a:bodyPr>
          <a:lstStyle/>
          <a:p>
            <a:pPr algn="ctr" defTabSz="914270">
              <a:lnSpc>
                <a:spcPct val="65000"/>
              </a:lnSpc>
            </a:pPr>
            <a:r>
              <a:rPr lang="en-GB" sz="4200" dirty="0">
                <a:solidFill>
                  <a:srgbClr val="8031A7"/>
                </a:solidFill>
              </a:rPr>
              <a:t>THANK</a:t>
            </a:r>
            <a:r>
              <a:rPr lang="en-GB" sz="5400" dirty="0">
                <a:solidFill>
                  <a:srgbClr val="8031A7"/>
                </a:solidFill>
              </a:rPr>
              <a:t/>
            </a:r>
            <a:br>
              <a:rPr lang="en-GB" sz="5400" dirty="0">
                <a:solidFill>
                  <a:srgbClr val="8031A7"/>
                </a:solidFill>
              </a:rPr>
            </a:br>
            <a:r>
              <a:rPr lang="en-GB" sz="4000" dirty="0">
                <a:solidFill>
                  <a:srgbClr val="8031A7"/>
                </a:solidFill>
                <a:latin typeface="Arial Black" pitchFamily="34" charset="0"/>
              </a:rPr>
              <a:t>YOU</a:t>
            </a:r>
          </a:p>
        </p:txBody>
      </p:sp>
    </p:spTree>
    <p:extLst>
      <p:ext uri="{BB962C8B-B14F-4D97-AF65-F5344CB8AC3E}">
        <p14:creationId xmlns:p14="http://schemas.microsoft.com/office/powerpoint/2010/main" val="4163756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le and Content PURPL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45202" y="4306827"/>
            <a:ext cx="1146379" cy="567000"/>
          </a:xfrm>
          <a:prstGeom prst="rect">
            <a:avLst/>
          </a:prstGeom>
        </p:spPr>
      </p:pic>
      <p:sp>
        <p:nvSpPr>
          <p:cNvPr id="2" name="Title 1"/>
          <p:cNvSpPr>
            <a:spLocks noGrp="1"/>
          </p:cNvSpPr>
          <p:nvPr>
            <p:ph type="title"/>
          </p:nvPr>
        </p:nvSpPr>
        <p:spPr/>
        <p:txBody>
          <a:bodyPr/>
          <a:lstStyle>
            <a:lvl1pPr>
              <a:defRPr sz="26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066801" y="1382362"/>
            <a:ext cx="6296024" cy="3318227"/>
          </a:xfrm>
          <a:prstGeom prst="rect">
            <a:avLst/>
          </a:prstGeom>
        </p:spPr>
        <p:txBody>
          <a:bodyPr/>
          <a:lstStyle>
            <a:lvl1pPr>
              <a:spcBef>
                <a:spcPts val="1200"/>
              </a:spcBef>
              <a:defRPr>
                <a:solidFill>
                  <a:schemeClr val="bg1"/>
                </a:solidFill>
              </a:defRPr>
            </a:lvl1pPr>
            <a:lvl2pPr marL="355600" indent="-157163">
              <a:spcBef>
                <a:spcPts val="600"/>
              </a:spcBef>
              <a:tabLst>
                <a:tab pos="203200" algn="l"/>
              </a:tabLst>
              <a:defRPr>
                <a:solidFill>
                  <a:schemeClr val="bg1"/>
                </a:solidFill>
              </a:defRPr>
            </a:lvl2pPr>
            <a:lvl3pPr>
              <a:spcBef>
                <a:spcPts val="1200"/>
              </a:spcBef>
              <a:defRPr>
                <a:solidFill>
                  <a:schemeClr val="accent3"/>
                </a:solidFill>
              </a:defRPr>
            </a:lvl3pPr>
            <a:lvl4pPr>
              <a:spcBef>
                <a:spcPts val="300"/>
              </a:spcBef>
              <a:defRPr>
                <a:solidFill>
                  <a:schemeClr val="bg1"/>
                </a:solidFill>
              </a:defRPr>
            </a:lvl4pPr>
            <a:lvl5pPr>
              <a:spcBef>
                <a:spcPts val="300"/>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55603" y="564358"/>
            <a:ext cx="8432799" cy="385763"/>
          </a:xfrm>
          <a:prstGeom prst="rect">
            <a:avLst/>
          </a:prstGeom>
        </p:spPr>
        <p:txBody>
          <a:bodyPr lIns="0" tIns="0" rIns="0" bIns="0"/>
          <a:lstStyle>
            <a:lvl1pPr marL="0" indent="0">
              <a:lnSpc>
                <a:spcPct val="80000"/>
              </a:lnSpc>
              <a:spcBef>
                <a:spcPts val="0"/>
              </a:spcBef>
              <a:buNone/>
              <a:defRPr sz="2600" u="none" cap="all" baseline="0">
                <a:solidFill>
                  <a:schemeClr val="bg1"/>
                </a:solidFill>
                <a:latin typeface="Arial Black" pitchFamily="34" charset="0"/>
                <a:cs typeface="Arial" pitchFamily="34" charset="0"/>
              </a:defRPr>
            </a:lvl1pPr>
            <a:lvl2pPr marL="268287" indent="0">
              <a:buNone/>
              <a:defRPr u="none" cap="all" baseline="0">
                <a:latin typeface="Arial Black" pitchFamily="34" charset="0"/>
                <a:cs typeface="Arial" pitchFamily="34" charset="0"/>
              </a:defRPr>
            </a:lvl2pPr>
            <a:lvl3pPr marL="538162" indent="0">
              <a:buNone/>
              <a:defRPr u="none" cap="all" baseline="0">
                <a:latin typeface="Arial Black" pitchFamily="34" charset="0"/>
                <a:cs typeface="Arial" pitchFamily="34" charset="0"/>
              </a:defRPr>
            </a:lvl3pPr>
            <a:lvl4pPr marL="806450" indent="0">
              <a:buNone/>
              <a:defRPr u="none" cap="all" baseline="0">
                <a:latin typeface="Arial Black" pitchFamily="34" charset="0"/>
                <a:cs typeface="Arial" pitchFamily="34" charset="0"/>
              </a:defRPr>
            </a:lvl4pPr>
            <a:lvl5pPr marL="1076325" indent="0">
              <a:buNone/>
              <a:defRPr u="none" cap="all" baseline="0">
                <a:latin typeface="Arial Black" pitchFamily="34" charset="0"/>
                <a:cs typeface="Arial" pitchFamily="34" charset="0"/>
              </a:defRPr>
            </a:lvl5pPr>
          </a:lstStyle>
          <a:p>
            <a:pPr lvl="0"/>
            <a:r>
              <a:rPr lang="en-US" dirty="0"/>
              <a:t>Click to edit Master text styles</a:t>
            </a:r>
          </a:p>
        </p:txBody>
      </p:sp>
      <p:cxnSp>
        <p:nvCxnSpPr>
          <p:cNvPr id="10" name="Straight Connector 9"/>
          <p:cNvCxnSpPr/>
          <p:nvPr userDrawn="1"/>
        </p:nvCxnSpPr>
        <p:spPr>
          <a:xfrm flipV="1">
            <a:off x="890586" y="957264"/>
            <a:ext cx="0" cy="37361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340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Chapter PURPLE">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000255" y="270458"/>
            <a:ext cx="1143495" cy="564435"/>
          </a:xfrm>
          <a:prstGeom prst="rect">
            <a:avLst/>
          </a:prstGeom>
        </p:spPr>
      </p:pic>
    </p:spTree>
    <p:extLst>
      <p:ext uri="{BB962C8B-B14F-4D97-AF65-F5344CB8AC3E}">
        <p14:creationId xmlns:p14="http://schemas.microsoft.com/office/powerpoint/2010/main" val="284087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A05CB-7B9F-4122-BA02-EFDBE462F9A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9503137-47CA-47AE-BE6B-31C2A54D2C1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08B8B11-4644-4C99-8128-08529BCA6431}"/>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3E0734CE-2F36-4ED7-BFF3-AFACF7AE903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1A0ECF8-574E-4E8B-89DC-65D5E4167F4C}"/>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328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B8F61-7001-4AA2-ABEC-ECA18E77ED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D05C396-DDC1-4E44-805A-935B8D098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7D767F1-1553-4391-9C91-AD1FA494C2A5}"/>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1A208FFA-E3CA-4FCF-A0C4-4249BA5F9A1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5319AC0-63C8-4A1C-B627-54E411BC97E2}"/>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0943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1EAC7-E056-4E41-8D13-C3FB453F218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930F3CA-5124-4F14-957C-2344DEB51F9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8413DD-1D63-4523-BCD9-F8B42ACBF450}"/>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70385B4-7A7A-466C-B99B-9AE8651E4B0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0D770D3E-1388-4748-A5AF-16DA6D139986}"/>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639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4544" y="1221600"/>
            <a:ext cx="8229600" cy="85725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A9B91-380A-46CF-A416-1C63ECE4DB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2CF2A4F-3966-4FFB-937B-35055DF9A29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4BA3E90-808A-40A8-A601-FB355DDC899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F1DE071-C53E-49AA-ABC6-E31850A27FD8}"/>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8A12852E-F956-412F-8400-F33975865916}"/>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7B7B3A8F-F641-4B1A-99C7-5D2625C995D9}"/>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6696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4A1A2-0366-48B0-8762-4F726BE5C1DC}"/>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321A1E-0D20-4325-8AE9-474C4B1E128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0F6DB28-E706-46A8-84B0-847080B7443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AF4FF99-70BE-4F95-9F8B-347F93E6A88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C282BE-458F-4851-A026-480E479C680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C055288-7C31-402C-B53F-89DCE4AACB0C}"/>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C87D4448-10FD-4483-9AC8-1378E0A7B585}"/>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25DFCE04-3A03-4D7A-B95C-F177A7AE8D34}"/>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775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6784E-6AB6-41FD-9AB9-18B7AAF6AC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CB73D10-FEA0-4E29-82FA-37BE3023B018}"/>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EF927C0E-FAD3-4890-A2FE-32464CDD0462}"/>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8AACCAE4-A02E-4FC1-A41D-FD9CDB089937}"/>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2716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B6B75F-C9EF-44A2-843B-AFF74E3AB421}"/>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F26EB924-51C4-48F4-B3A6-63F7C14A568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CE10A5F6-F23C-49A3-A2C1-4224A4B9F918}"/>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87185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A9E49-9861-487C-9398-CB82F338F61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A3C70EF-CD15-4624-AC89-AE55717958E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327980D-E00B-4643-B77E-B21C23F6DB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CFA0D96-1C42-493C-B7C4-5153682B5891}"/>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F0C4237C-6993-4AD0-9420-B0AAA5B19CF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31878CB1-CA52-42C8-9942-662D8381D475}"/>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7117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FF266-45D3-4D0E-81DE-3A5FAD2C26D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3F7D0EA-A3B3-4F69-913B-F2880A38D1C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E11A08B3-9143-42DB-B0C1-91A4AA603C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4548BADB-9D15-4331-929E-35329064F357}"/>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9E608A46-CBE7-47B2-BD60-1471832D865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BA3A5B43-18B3-4838-BE70-2F28C269F0C8}"/>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705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D1CBD-E4BD-4C69-A7E7-6099BC4292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2D66A1A-0016-40B9-8CED-D6891FC8D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9C1B90D-0BB8-4A92-8081-EE0DBDD1BE96}"/>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994F7E3-1850-4BCA-9D9A-3E319840660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DA1BCAA-A651-40AB-9CCA-1D346D2D7D69}"/>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0672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DC3CEF1-1074-46D9-A1ED-1A74377AF076}"/>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406236A-19F5-45EA-AB7A-970D2BE071B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A19C3ED-EEDD-4BF8-A026-1701902DC1D5}"/>
              </a:ext>
            </a:extLst>
          </p:cNvPr>
          <p:cNvSpPr>
            <a:spLocks noGrp="1"/>
          </p:cNvSpPr>
          <p:nvPr>
            <p:ph type="dt" sz="half" idx="10"/>
          </p:nvPr>
        </p:nvSpPr>
        <p:spPr/>
        <p:txBody>
          <a:body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1E05B5F-094C-4571-B894-AE0F0D89B2E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A041871A-1A09-4EFE-86DF-A4F841B298EC}"/>
              </a:ext>
            </a:extLst>
          </p:cNvPr>
          <p:cNvSpPr>
            <a:spLocks noGrp="1"/>
          </p:cNvSpPr>
          <p:nvPr>
            <p:ph type="sldNum" sz="quarter" idx="12"/>
          </p:nvPr>
        </p:nvSpPr>
        <p:spPr/>
        <p:txBody>
          <a:body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659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6466C51-EA59-4110-9306-216AFC2435E5}" type="datetimeFigureOut">
              <a:rPr lang="en-GB" smtClean="0"/>
              <a:pPr/>
              <a:t>11/05/2020</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FD599C2-6AED-44F0-BCCA-341213578C32}"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6.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948264" y="4705402"/>
            <a:ext cx="2123728" cy="438097"/>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47856" y="195485"/>
            <a:ext cx="1224136" cy="397689"/>
          </a:xfrm>
          <a:prstGeom prst="rect">
            <a:avLst/>
          </a:prstGeom>
        </p:spPr>
      </p:pic>
      <p:pic>
        <p:nvPicPr>
          <p:cNvPr id="36" name="Picture 3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20531117">
            <a:off x="313658" y="2624424"/>
            <a:ext cx="688618" cy="2571750"/>
          </a:xfrm>
          <a:prstGeom prst="rect">
            <a:avLst/>
          </a:prstGeom>
        </p:spPr>
      </p:pic>
      <p:pic>
        <p:nvPicPr>
          <p:cNvPr id="30" name="Picture 2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3501580"/>
            <a:ext cx="1053873" cy="164192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61" r:id="rId12"/>
    <p:sldLayoutId id="2147483673" r:id="rId13"/>
    <p:sldLayoutId id="2147483755"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2DB6F0-BEBC-4B10-AF57-6EE5CB12F12B}" type="datetimeFigureOut">
              <a:rPr lang="en-GB" smtClean="0"/>
              <a:pPr/>
              <a:t>11/05/2020</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6800D0-CAE3-45D2-A757-5512C79A6AB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D1FEE68A-3305-431C-9769-00C5F52BEB20}" type="datetimeFigureOut">
              <a:rPr lang="en-GB" smtClean="0">
                <a:solidFill>
                  <a:prstClr val="black">
                    <a:tint val="75000"/>
                  </a:prstClr>
                </a:solidFill>
              </a:rPr>
              <a:pPr defTabSz="342900"/>
              <a:t>11/05/2020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ED020CD7-AE51-44B9-BFFD-2524C4179B21}" type="slidenum">
              <a:rPr lang="en-GB" smtClean="0">
                <a:solidFill>
                  <a:prstClr val="black">
                    <a:tint val="75000"/>
                  </a:prstClr>
                </a:solidFill>
              </a:rPr>
              <a:pPr defTabSz="342900"/>
              <a:t>‹#›</a:t>
            </a:fld>
            <a:endParaRPr lang="en-GB">
              <a:solidFill>
                <a:prstClr val="black">
                  <a:tint val="75000"/>
                </a:prstClr>
              </a:solidFill>
            </a:endParaRPr>
          </a:p>
        </p:txBody>
      </p:sp>
    </p:spTree>
    <p:extLst>
      <p:ext uri="{BB962C8B-B14F-4D97-AF65-F5344CB8AC3E}">
        <p14:creationId xmlns:p14="http://schemas.microsoft.com/office/powerpoint/2010/main" val="78060469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52" r:id="rId12"/>
    <p:sldLayoutId id="214748375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60000" y="4140001"/>
            <a:ext cx="1148400" cy="757053"/>
          </a:xfrm>
          <a:prstGeom prst="rect">
            <a:avLst/>
          </a:prstGeom>
        </p:spPr>
      </p:pic>
      <p:sp>
        <p:nvSpPr>
          <p:cNvPr id="6" name="Slide Number Placeholder 5"/>
          <p:cNvSpPr>
            <a:spLocks noGrp="1"/>
          </p:cNvSpPr>
          <p:nvPr>
            <p:ph type="sldNum" sz="quarter" idx="4"/>
          </p:nvPr>
        </p:nvSpPr>
        <p:spPr>
          <a:xfrm>
            <a:off x="352425" y="4749300"/>
            <a:ext cx="644358" cy="273844"/>
          </a:xfrm>
          <a:prstGeom prst="rect">
            <a:avLst/>
          </a:prstGeom>
        </p:spPr>
        <p:txBody>
          <a:bodyPr vert="horz" lIns="0" tIns="0" rIns="0" bIns="0" rtlCol="0" anchor="t" anchorCtr="0"/>
          <a:lstStyle>
            <a:lvl1pPr algn="ctr">
              <a:defRPr sz="800">
                <a:solidFill>
                  <a:schemeClr val="tx1"/>
                </a:solidFill>
                <a:latin typeface="Arial" pitchFamily="34" charset="0"/>
                <a:cs typeface="Arial" pitchFamily="34" charset="0"/>
              </a:defRPr>
            </a:lvl1pPr>
          </a:lstStyle>
          <a:p>
            <a:pPr defTabSz="914270"/>
            <a:fld id="{CB8327D9-7E90-439A-868A-1BBFE9AB58D1}" type="slidenum">
              <a:rPr lang="en-GB" smtClean="0">
                <a:solidFill>
                  <a:srgbClr val="8031A7"/>
                </a:solidFill>
              </a:rPr>
              <a:pPr defTabSz="914270"/>
              <a:t>‹#›</a:t>
            </a:fld>
            <a:endParaRPr lang="en-GB" dirty="0">
              <a:solidFill>
                <a:srgbClr val="8031A7"/>
              </a:solidFill>
            </a:endParaRPr>
          </a:p>
        </p:txBody>
      </p:sp>
      <p:cxnSp>
        <p:nvCxnSpPr>
          <p:cNvPr id="9" name="Straight Connector 8"/>
          <p:cNvCxnSpPr/>
          <p:nvPr/>
        </p:nvCxnSpPr>
        <p:spPr>
          <a:xfrm flipV="1">
            <a:off x="540000" y="957264"/>
            <a:ext cx="0" cy="37361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a:xfrm>
            <a:off x="352427" y="144605"/>
            <a:ext cx="8439155" cy="436959"/>
          </a:xfrm>
          <a:prstGeom prst="rect">
            <a:avLst/>
          </a:prstGeom>
        </p:spPr>
        <p:txBody>
          <a:bodyPr vert="horz" lIns="0" tIns="0" rIns="0" bIns="0" rtlCol="0" anchor="b" anchorCtr="0">
            <a:noAutofit/>
          </a:bodyPr>
          <a:lstStyle/>
          <a:p>
            <a:r>
              <a:rPr lang="en-US"/>
              <a:t>Click to edit Master title style</a:t>
            </a:r>
            <a:endParaRPr lang="en-GB" dirty="0"/>
          </a:p>
        </p:txBody>
      </p:sp>
      <p:sp>
        <p:nvSpPr>
          <p:cNvPr id="2" name="AutoShape 2"/>
          <p:cNvSpPr>
            <a:spLocks noChangeAspect="1" noChangeArrowheads="1"/>
          </p:cNvSpPr>
          <p:nvPr/>
        </p:nvSpPr>
        <p:spPr bwMode="auto">
          <a:xfrm>
            <a:off x="63501" y="-136525"/>
            <a:ext cx="8677275" cy="5781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14270"/>
            <a:endParaRPr lang="en-GB">
              <a:solidFill>
                <a:srgbClr val="8031A7"/>
              </a:solidFill>
            </a:endParaRPr>
          </a:p>
        </p:txBody>
      </p:sp>
    </p:spTree>
    <p:extLst>
      <p:ext uri="{BB962C8B-B14F-4D97-AF65-F5344CB8AC3E}">
        <p14:creationId xmlns:p14="http://schemas.microsoft.com/office/powerpoint/2010/main" val="184723676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Lst>
  <p:hf hdr="0"/>
  <p:txStyles>
    <p:titleStyle>
      <a:lvl1pPr algn="l" defTabSz="914270" rtl="0" eaLnBrk="1" latinLnBrk="0" hangingPunct="1">
        <a:lnSpc>
          <a:spcPct val="88000"/>
        </a:lnSpc>
        <a:spcBef>
          <a:spcPct val="0"/>
        </a:spcBef>
        <a:buNone/>
        <a:defRPr sz="2800" kern="1200" cap="all" baseline="0">
          <a:solidFill>
            <a:schemeClr val="tx1"/>
          </a:solidFill>
          <a:latin typeface="+mj-lt"/>
          <a:ea typeface="+mj-ea"/>
          <a:cs typeface="+mj-cs"/>
        </a:defRPr>
      </a:lvl1pPr>
    </p:titleStyle>
    <p:bodyStyle>
      <a:lvl1pPr marL="179363" indent="-179363" algn="l" defTabSz="914270" rtl="0" eaLnBrk="1" latinLnBrk="0" hangingPunct="1">
        <a:spcBef>
          <a:spcPts val="1200"/>
        </a:spcBef>
        <a:buClr>
          <a:schemeClr val="accent3"/>
        </a:buClr>
        <a:buFont typeface="Arial" pitchFamily="34" charset="0"/>
        <a:buChar char="•"/>
        <a:defRPr sz="3200" kern="1200">
          <a:solidFill>
            <a:schemeClr val="tx1"/>
          </a:solidFill>
          <a:latin typeface="+mn-lt"/>
          <a:ea typeface="+mn-ea"/>
          <a:cs typeface="+mn-cs"/>
        </a:defRPr>
      </a:lvl1pPr>
      <a:lvl2pPr marL="355550" indent="-177775" algn="l" defTabSz="914270" rtl="0" eaLnBrk="1" latinLnBrk="0" hangingPunct="1">
        <a:spcBef>
          <a:spcPts val="600"/>
        </a:spcBef>
        <a:buFont typeface="Arial" pitchFamily="34" charset="0"/>
        <a:buChar char="•"/>
        <a:defRPr sz="2800" kern="1200">
          <a:solidFill>
            <a:schemeClr val="tx1"/>
          </a:solidFill>
          <a:latin typeface="+mn-lt"/>
          <a:ea typeface="+mn-ea"/>
          <a:cs typeface="+mn-cs"/>
        </a:defRPr>
      </a:lvl2pPr>
      <a:lvl3pPr marL="361898" indent="0" algn="l" defTabSz="914270" rtl="0" eaLnBrk="1" latinLnBrk="0" hangingPunct="1">
        <a:spcBef>
          <a:spcPts val="1200"/>
        </a:spcBef>
        <a:buFont typeface="Arial" pitchFamily="34" charset="0"/>
        <a:buNone/>
        <a:defRPr sz="2400" i="1" kern="1200">
          <a:solidFill>
            <a:schemeClr val="accent3"/>
          </a:solidFill>
          <a:latin typeface="+mn-lt"/>
          <a:ea typeface="+mn-ea"/>
          <a:cs typeface="+mn-cs"/>
        </a:defRPr>
      </a:lvl3pPr>
      <a:lvl4pPr marL="511103" indent="-131744" algn="l" defTabSz="914270"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069" indent="-142855" algn="l" defTabSz="914270"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244"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9"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4"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0"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6" algn="l" defTabSz="914270" rtl="0" eaLnBrk="1" latinLnBrk="0" hangingPunct="1">
        <a:defRPr sz="1800" kern="1200">
          <a:solidFill>
            <a:schemeClr val="tx1"/>
          </a:solidFill>
          <a:latin typeface="+mn-lt"/>
          <a:ea typeface="+mn-ea"/>
          <a:cs typeface="+mn-cs"/>
        </a:defRPr>
      </a:lvl4pPr>
      <a:lvl5pPr marL="1828541" algn="l" defTabSz="914270" rtl="0" eaLnBrk="1" latinLnBrk="0" hangingPunct="1">
        <a:defRPr sz="1800" kern="1200">
          <a:solidFill>
            <a:schemeClr val="tx1"/>
          </a:solidFill>
          <a:latin typeface="+mn-lt"/>
          <a:ea typeface="+mn-ea"/>
          <a:cs typeface="+mn-cs"/>
        </a:defRPr>
      </a:lvl5pPr>
      <a:lvl6pPr marL="2285676" algn="l" defTabSz="914270" rtl="0" eaLnBrk="1" latinLnBrk="0" hangingPunct="1">
        <a:defRPr sz="1800" kern="1200">
          <a:solidFill>
            <a:schemeClr val="tx1"/>
          </a:solidFill>
          <a:latin typeface="+mn-lt"/>
          <a:ea typeface="+mn-ea"/>
          <a:cs typeface="+mn-cs"/>
        </a:defRPr>
      </a:lvl6pPr>
      <a:lvl7pPr marL="2742811" algn="l" defTabSz="914270" rtl="0" eaLnBrk="1" latinLnBrk="0" hangingPunct="1">
        <a:defRPr sz="1800" kern="1200">
          <a:solidFill>
            <a:schemeClr val="tx1"/>
          </a:solidFill>
          <a:latin typeface="+mn-lt"/>
          <a:ea typeface="+mn-ea"/>
          <a:cs typeface="+mn-cs"/>
        </a:defRPr>
      </a:lvl7pPr>
      <a:lvl8pPr marL="3199946" algn="l" defTabSz="914270" rtl="0" eaLnBrk="1" latinLnBrk="0" hangingPunct="1">
        <a:defRPr sz="1800" kern="1200">
          <a:solidFill>
            <a:schemeClr val="tx1"/>
          </a:solidFill>
          <a:latin typeface="+mn-lt"/>
          <a:ea typeface="+mn-ea"/>
          <a:cs typeface="+mn-cs"/>
        </a:defRPr>
      </a:lvl8pPr>
      <a:lvl9pPr marL="3657082" algn="l" defTabSz="91427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2815555-AC8D-4BDA-A037-78F2ACE50F0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0386728-F362-4799-B7B5-0D65D58C1AB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8FD8A21-5730-4D92-B782-FD1E1AABB9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5D947BD-E219-4FD1-96ED-E278DD950F28}" type="datetimeFigureOut">
              <a:rPr lang="en-GB" smtClean="0">
                <a:solidFill>
                  <a:prstClr val="black">
                    <a:tint val="75000"/>
                  </a:prstClr>
                </a:solidFill>
              </a:rPr>
              <a:pPr/>
              <a:t>11/05/2020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14A0BB83-983C-401E-9D4C-EDC70BE1AA6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94A1E8E2-4461-4D2B-9E75-B1A27A9F65B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860D46-F3C2-44F2-9C6B-FF5CDE751E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57226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hyperlink" Target="http://www.gov.uk/when-someone-dies"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v.uk/when-someone-dies"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hyperlink" Target="https://www.gov.uk/government/collections/probate-form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gov.uk/government/collections/probate-forms"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inheritance-tax-inheritance-tax-account-iht400" TargetMode="External"/><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hyperlink" Target="https://www.gov.uk/government/publications/inheritance-tax-inheritance-tax-account-iht40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hyperlink" Target="https://www.gov.uk/government/publications/inheritance-tax-inheritance-tax-account-iht40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hyperlink" Target="https://www.gov.uk/government/publications/inheritance-tax-inheritance-tax-account-iht40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oplegalservices.co.uk/" TargetMode="External"/><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hyperlink" Target="https://www.co-oplegalservices.co.uk/media-centre/articles-may-aug-2017/how-long-does-probate-take-if-there-is-a-wil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4.png"/><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4.png"/><Relationship Id="rId1" Type="http://schemas.openxmlformats.org/officeDocument/2006/relationships/slideLayout" Target="../slideLayouts/slideLayout42.xml"/><Relationship Id="rId5" Type="http://schemas.openxmlformats.org/officeDocument/2006/relationships/image" Target="../media/image63.png"/><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2.xml"/><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6.xml"/><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slide" Target="slide75.xml"/><Relationship Id="rId7" Type="http://schemas.openxmlformats.org/officeDocument/2006/relationships/slide" Target="slide85.xml"/><Relationship Id="rId12" Type="http://schemas.openxmlformats.org/officeDocument/2006/relationships/slide" Target="slide9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78.xml"/><Relationship Id="rId11" Type="http://schemas.openxmlformats.org/officeDocument/2006/relationships/slide" Target="slide89.xml"/><Relationship Id="rId5" Type="http://schemas.openxmlformats.org/officeDocument/2006/relationships/slide" Target="slide83.xml"/><Relationship Id="rId10" Type="http://schemas.openxmlformats.org/officeDocument/2006/relationships/slide" Target="slide88.xml"/><Relationship Id="rId4" Type="http://schemas.openxmlformats.org/officeDocument/2006/relationships/slide" Target="slide77.xml"/><Relationship Id="rId9" Type="http://schemas.openxmlformats.org/officeDocument/2006/relationships/slide" Target="slide87.xml"/></Relationships>
</file>

<file path=ppt/slides/_rels/slide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0.jpeg"/><Relationship Id="rId1" Type="http://schemas.openxmlformats.org/officeDocument/2006/relationships/slideLayout" Target="../slideLayouts/slideLayout27.xml"/><Relationship Id="rId5" Type="http://schemas.openxmlformats.org/officeDocument/2006/relationships/image" Target="../media/image72.png"/><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image" Target="../media/image70.jpeg"/><Relationship Id="rId7" Type="http://schemas.openxmlformats.org/officeDocument/2006/relationships/image" Target="../media/image72.png"/><Relationship Id="rId2" Type="http://schemas.openxmlformats.org/officeDocument/2006/relationships/chart" Target="../charts/chart2.xml"/><Relationship Id="rId1" Type="http://schemas.openxmlformats.org/officeDocument/2006/relationships/slideLayout" Target="../slideLayouts/slideLayout26.xml"/><Relationship Id="rId6" Type="http://schemas.openxmlformats.org/officeDocument/2006/relationships/chart" Target="../charts/chart4.xml"/><Relationship Id="rId5" Type="http://schemas.openxmlformats.org/officeDocument/2006/relationships/image" Target="../media/image71.png"/><Relationship Id="rId4" Type="http://schemas.openxmlformats.org/officeDocument/2006/relationships/chart" Target="../charts/chart3.xml"/></Relationships>
</file>

<file path=ppt/slides/_rels/slide77.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7.xml"/><Relationship Id="rId6" Type="http://schemas.openxmlformats.org/officeDocument/2006/relationships/image" Target="NULL"/><Relationship Id="rId5" Type="http://schemas.openxmlformats.org/officeDocument/2006/relationships/image" Target="../media/image77.png"/><Relationship Id="rId4" Type="http://schemas.openxmlformats.org/officeDocument/2006/relationships/image" Target="NUL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7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80.png"/><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81.jpeg"/><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15.jpeg"/></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76256" y="52214"/>
            <a:ext cx="237626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84" y="63047"/>
            <a:ext cx="7716290" cy="5143500"/>
          </a:xfrm>
          <a:prstGeom prst="rect">
            <a:avLst/>
          </a:prstGeom>
        </p:spPr>
      </p:pic>
      <p:sp>
        <p:nvSpPr>
          <p:cNvPr id="6" name="Rectangle 2"/>
          <p:cNvSpPr>
            <a:spLocks noChangeArrowheads="1"/>
          </p:cNvSpPr>
          <p:nvPr/>
        </p:nvSpPr>
        <p:spPr bwMode="auto">
          <a:xfrm>
            <a:off x="4175448" y="1347614"/>
            <a:ext cx="4968552"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bg1"/>
                </a:solidFill>
                <a:latin typeface="Arial" panose="020B0604020202020204" pitchFamily="34" charset="0"/>
                <a:cs typeface="Arial" pitchFamily="34" charset="0"/>
              </a:rPr>
              <a:t>The Importance of Trusts</a:t>
            </a:r>
            <a:endParaRPr lang="en-GB" sz="28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5483534" y="2680422"/>
            <a:ext cx="3408946" cy="1224951"/>
          </a:xfrm>
          <a:prstGeom prst="rect">
            <a:avLst/>
          </a:prstGeom>
          <a:noFill/>
        </p:spPr>
        <p:txBody>
          <a:bodyPr wrap="square" rtlCol="0">
            <a:spAutoFit/>
          </a:bodyPr>
          <a:lstStyle/>
          <a:p>
            <a:pPr algn="just"/>
            <a:r>
              <a:rPr lang="en-GB" sz="2800" dirty="0" smtClean="0">
                <a:solidFill>
                  <a:srgbClr val="B4D435"/>
                </a:solidFill>
                <a:latin typeface="Arial" panose="020B0604020202020204" pitchFamily="34" charset="0"/>
                <a:cs typeface="Arial" panose="020B0604020202020204" pitchFamily="34" charset="0"/>
              </a:rPr>
              <a:t>Special guest +</a:t>
            </a:r>
          </a:p>
          <a:p>
            <a:pPr algn="just"/>
            <a:r>
              <a:rPr lang="en-GB" sz="1200" dirty="0" smtClean="0">
                <a:solidFill>
                  <a:srgbClr val="B4D435"/>
                </a:solidFill>
                <a:latin typeface="Arial" panose="020B0604020202020204" pitchFamily="34" charset="0"/>
                <a:cs typeface="Arial" panose="020B0604020202020204" pitchFamily="34" charset="0"/>
              </a:rPr>
              <a:t>Richard Coulson</a:t>
            </a:r>
            <a:endParaRPr lang="en-GB" sz="1200" dirty="0">
              <a:solidFill>
                <a:srgbClr val="B4D435"/>
              </a:solidFill>
              <a:latin typeface="Arial" panose="020B0604020202020204" pitchFamily="34" charset="0"/>
              <a:cs typeface="Arial" panose="020B0604020202020204" pitchFamily="34" charset="0"/>
            </a:endParaRPr>
          </a:p>
          <a:p>
            <a:pPr algn="just">
              <a:lnSpc>
                <a:spcPct val="120000"/>
              </a:lnSpc>
            </a:pPr>
            <a:endParaRPr lang="en-GB" sz="1400" dirty="0">
              <a:solidFill>
                <a:schemeClr val="tx1">
                  <a:lumMod val="50000"/>
                  <a:lumOff val="50000"/>
                </a:schemeClr>
              </a:solidFill>
              <a:latin typeface="Arial" panose="020B0604020202020204" pitchFamily="34" charset="0"/>
              <a:cs typeface="Arial" panose="020B0604020202020204" pitchFamily="34" charset="0"/>
            </a:endParaRPr>
          </a:p>
          <a:p>
            <a:pPr algn="just">
              <a:lnSpc>
                <a:spcPct val="120000"/>
              </a:lnSpc>
            </a:pPr>
            <a:endParaRPr lang="en-GB" sz="14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431" y="2958630"/>
            <a:ext cx="536454" cy="331759"/>
          </a:xfrm>
          <a:prstGeom prst="rect">
            <a:avLst/>
          </a:prstGeom>
        </p:spPr>
      </p:pic>
    </p:spTree>
    <p:extLst>
      <p:ext uri="{BB962C8B-B14F-4D97-AF65-F5344CB8AC3E}">
        <p14:creationId xmlns:p14="http://schemas.microsoft.com/office/powerpoint/2010/main" val="187610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10</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Quick technical round-up</a:t>
            </a:r>
          </a:p>
        </p:txBody>
      </p:sp>
      <p:sp>
        <p:nvSpPr>
          <p:cNvPr id="5" name="Content Placeholder 4"/>
          <p:cNvSpPr>
            <a:spLocks noGrp="1"/>
          </p:cNvSpPr>
          <p:nvPr>
            <p:ph idx="1"/>
          </p:nvPr>
        </p:nvSpPr>
        <p:spPr>
          <a:xfrm>
            <a:off x="766935" y="1093891"/>
            <a:ext cx="7298645" cy="3318227"/>
          </a:xfrm>
        </p:spPr>
        <p:txBody>
          <a:bodyPr/>
          <a:lstStyle/>
          <a:p>
            <a:r>
              <a:rPr lang="en-GB" sz="2000" dirty="0"/>
              <a:t>The person(s) who set up the life policy and write  it into trust are known as the   </a:t>
            </a:r>
            <a:r>
              <a:rPr lang="en-GB" sz="2000" b="1" dirty="0">
                <a:solidFill>
                  <a:schemeClr val="accent3"/>
                </a:solidFill>
                <a:latin typeface="Arial Black" panose="020B0A04020102020204" pitchFamily="34" charset="0"/>
              </a:rPr>
              <a:t>Donor(s)</a:t>
            </a:r>
          </a:p>
          <a:p>
            <a:r>
              <a:rPr lang="en-GB" sz="2000" dirty="0"/>
              <a:t>Joint life policies should be written into a trust with a specific   </a:t>
            </a:r>
            <a:r>
              <a:rPr lang="en-GB" sz="2000" b="1" dirty="0">
                <a:solidFill>
                  <a:schemeClr val="accent3"/>
                </a:solidFill>
                <a:latin typeface="Arial Black" panose="020B0A04020102020204" pitchFamily="34" charset="0"/>
              </a:rPr>
              <a:t>Survivorship</a:t>
            </a:r>
            <a:r>
              <a:rPr lang="en-GB" sz="2000" dirty="0"/>
              <a:t>    clause</a:t>
            </a:r>
          </a:p>
          <a:p>
            <a:r>
              <a:rPr lang="en-GB" sz="2000" dirty="0"/>
              <a:t>Policies which include Critical Illness Cover should be written into a    </a:t>
            </a:r>
            <a:r>
              <a:rPr lang="en-GB" sz="2000" b="1" dirty="0">
                <a:solidFill>
                  <a:schemeClr val="accent3"/>
                </a:solidFill>
                <a:latin typeface="Arial Black" panose="020B0A04020102020204" pitchFamily="34" charset="0"/>
              </a:rPr>
              <a:t>Split Trust</a:t>
            </a:r>
          </a:p>
          <a:p>
            <a:endParaRPr lang="en-GB" dirty="0"/>
          </a:p>
        </p:txBody>
      </p:sp>
      <p:sp>
        <p:nvSpPr>
          <p:cNvPr id="6" name="Rectangle 5"/>
          <p:cNvSpPr/>
          <p:nvPr/>
        </p:nvSpPr>
        <p:spPr>
          <a:xfrm>
            <a:off x="3019809" y="1453881"/>
            <a:ext cx="1897743" cy="362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
        <p:nvSpPr>
          <p:cNvPr id="7" name="Rectangle 6"/>
          <p:cNvSpPr/>
          <p:nvPr/>
        </p:nvSpPr>
        <p:spPr>
          <a:xfrm>
            <a:off x="861929" y="2226434"/>
            <a:ext cx="2141947" cy="362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
        <p:nvSpPr>
          <p:cNvPr id="8" name="Rectangle 7"/>
          <p:cNvSpPr/>
          <p:nvPr/>
        </p:nvSpPr>
        <p:spPr>
          <a:xfrm>
            <a:off x="1816769" y="2963904"/>
            <a:ext cx="2076813" cy="362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Tree>
    <p:extLst>
      <p:ext uri="{BB962C8B-B14F-4D97-AF65-F5344CB8AC3E}">
        <p14:creationId xmlns:p14="http://schemas.microsoft.com/office/powerpoint/2010/main" val="22901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11</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Quick technical round-up</a:t>
            </a:r>
          </a:p>
        </p:txBody>
      </p:sp>
      <p:sp>
        <p:nvSpPr>
          <p:cNvPr id="5" name="Content Placeholder 4"/>
          <p:cNvSpPr>
            <a:spLocks noGrp="1"/>
          </p:cNvSpPr>
          <p:nvPr>
            <p:ph idx="1"/>
          </p:nvPr>
        </p:nvSpPr>
        <p:spPr>
          <a:xfrm>
            <a:off x="794367" y="1093891"/>
            <a:ext cx="7197489" cy="3318227"/>
          </a:xfrm>
        </p:spPr>
        <p:txBody>
          <a:bodyPr/>
          <a:lstStyle/>
          <a:p>
            <a:r>
              <a:rPr lang="en-GB" sz="2000" dirty="0"/>
              <a:t>The   </a:t>
            </a:r>
            <a:r>
              <a:rPr lang="en-GB" sz="2000" b="1" dirty="0">
                <a:solidFill>
                  <a:schemeClr val="accent3"/>
                </a:solidFill>
                <a:latin typeface="Arial Black" panose="020B0A04020102020204" pitchFamily="34" charset="0"/>
              </a:rPr>
              <a:t>Trustees</a:t>
            </a:r>
            <a:r>
              <a:rPr lang="en-GB" sz="2000" dirty="0"/>
              <a:t>   are the legal owners of the trust fund (initially the plan)</a:t>
            </a:r>
          </a:p>
          <a:p>
            <a:r>
              <a:rPr lang="en-GB" sz="2000" dirty="0"/>
              <a:t>The trustees hold the trust fund for the benefit of the   </a:t>
            </a:r>
            <a:r>
              <a:rPr lang="en-GB" sz="2000" b="1" dirty="0">
                <a:solidFill>
                  <a:schemeClr val="accent3"/>
                </a:solidFill>
                <a:latin typeface="Arial Black" panose="020B0A04020102020204" pitchFamily="34" charset="0"/>
              </a:rPr>
              <a:t>Discretionary Beneficiaries</a:t>
            </a:r>
          </a:p>
          <a:p>
            <a:r>
              <a:rPr lang="en-GB" sz="2000" dirty="0"/>
              <a:t>If you don’t want to be able to change your beneficiaries in the future, you should use a       </a:t>
            </a:r>
            <a:r>
              <a:rPr lang="en-GB" sz="2000" b="1" dirty="0">
                <a:solidFill>
                  <a:schemeClr val="accent3"/>
                </a:solidFill>
                <a:latin typeface="Arial Black" panose="020B0A04020102020204" pitchFamily="34" charset="0"/>
              </a:rPr>
              <a:t>Bare Trust</a:t>
            </a:r>
          </a:p>
          <a:p>
            <a:endParaRPr lang="en-GB" b="1" dirty="0">
              <a:solidFill>
                <a:schemeClr val="accent3"/>
              </a:solidFill>
            </a:endParaRPr>
          </a:p>
        </p:txBody>
      </p:sp>
      <p:sp>
        <p:nvSpPr>
          <p:cNvPr id="6" name="Rectangle 5"/>
          <p:cNvSpPr/>
          <p:nvPr/>
        </p:nvSpPr>
        <p:spPr>
          <a:xfrm>
            <a:off x="1592036" y="1093891"/>
            <a:ext cx="1466850" cy="362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
        <p:nvSpPr>
          <p:cNvPr id="7" name="Rectangle 6"/>
          <p:cNvSpPr/>
          <p:nvPr/>
        </p:nvSpPr>
        <p:spPr>
          <a:xfrm>
            <a:off x="961389" y="2179570"/>
            <a:ext cx="4563219" cy="4189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
        <p:nvSpPr>
          <p:cNvPr id="8" name="Rectangle 7"/>
          <p:cNvSpPr/>
          <p:nvPr/>
        </p:nvSpPr>
        <p:spPr>
          <a:xfrm>
            <a:off x="4322518" y="2991138"/>
            <a:ext cx="2076813" cy="362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Tree>
    <p:extLst>
      <p:ext uri="{BB962C8B-B14F-4D97-AF65-F5344CB8AC3E}">
        <p14:creationId xmlns:p14="http://schemas.microsoft.com/office/powerpoint/2010/main" val="2590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Quick technical round-up</a:t>
            </a:r>
          </a:p>
        </p:txBody>
      </p:sp>
      <p:sp>
        <p:nvSpPr>
          <p:cNvPr id="5" name="Content Placeholder 4"/>
          <p:cNvSpPr>
            <a:spLocks noGrp="1"/>
          </p:cNvSpPr>
          <p:nvPr>
            <p:ph idx="1"/>
          </p:nvPr>
        </p:nvSpPr>
        <p:spPr>
          <a:xfrm>
            <a:off x="794367" y="1093891"/>
            <a:ext cx="7298645" cy="3318227"/>
          </a:xfrm>
        </p:spPr>
        <p:txBody>
          <a:bodyPr/>
          <a:lstStyle/>
          <a:p>
            <a:r>
              <a:rPr lang="en-GB" sz="2000" dirty="0"/>
              <a:t>When writing a policy into trust, the donor can guide the trustees about who should receive the policy proceeds and in what proportion – using a </a:t>
            </a:r>
            <a:r>
              <a:rPr lang="en-GB" sz="2000" b="1" dirty="0">
                <a:solidFill>
                  <a:schemeClr val="accent3"/>
                </a:solidFill>
                <a:latin typeface="Arial Black" panose="020B0A04020102020204" pitchFamily="34" charset="0"/>
              </a:rPr>
              <a:t>Letter of Wishes</a:t>
            </a:r>
            <a:endParaRPr lang="en-GB" sz="2000" b="1" dirty="0">
              <a:solidFill>
                <a:schemeClr val="accent3"/>
              </a:solidFill>
            </a:endParaRPr>
          </a:p>
          <a:p>
            <a:r>
              <a:rPr lang="en-GB" sz="2000" b="1" dirty="0">
                <a:solidFill>
                  <a:schemeClr val="accent3"/>
                </a:solidFill>
                <a:latin typeface="Arial Black" panose="020B0A04020102020204" pitchFamily="34" charset="0"/>
              </a:rPr>
              <a:t>61%   </a:t>
            </a:r>
            <a:r>
              <a:rPr lang="en-GB" sz="2000" dirty="0"/>
              <a:t>of UK adults don’t have a valid will in place*.</a:t>
            </a:r>
          </a:p>
          <a:p>
            <a:pPr marL="0" indent="0">
              <a:buNone/>
            </a:pPr>
            <a:endParaRPr lang="en-GB" b="1" dirty="0">
              <a:solidFill>
                <a:schemeClr val="accent3"/>
              </a:solidFill>
            </a:endParaRPr>
          </a:p>
        </p:txBody>
      </p:sp>
      <p:sp>
        <p:nvSpPr>
          <p:cNvPr id="6" name="Rectangle 5"/>
          <p:cNvSpPr/>
          <p:nvPr/>
        </p:nvSpPr>
        <p:spPr>
          <a:xfrm>
            <a:off x="4045715" y="1762446"/>
            <a:ext cx="2908299" cy="362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
        <p:nvSpPr>
          <p:cNvPr id="7" name="TextBox 6"/>
          <p:cNvSpPr txBox="1"/>
          <p:nvPr/>
        </p:nvSpPr>
        <p:spPr>
          <a:xfrm>
            <a:off x="821836" y="4263280"/>
            <a:ext cx="7460913" cy="473311"/>
          </a:xfrm>
          <a:prstGeom prst="rect">
            <a:avLst/>
          </a:prstGeom>
        </p:spPr>
        <p:txBody>
          <a:bodyPr vert="horz" wrap="none" lIns="0" tIns="0" rIns="0" bIns="0" rtlCol="0" anchor="t">
            <a:normAutofit/>
          </a:bodyPr>
          <a:lstStyle/>
          <a:p>
            <a:pPr defTabSz="914270"/>
            <a:r>
              <a:rPr lang="en-GB" sz="1200" dirty="0">
                <a:solidFill>
                  <a:srgbClr val="8031A7"/>
                </a:solidFill>
              </a:rPr>
              <a:t>*Source : Report by the Kings Court Trust: A Changing Landscape –</a:t>
            </a:r>
          </a:p>
          <a:p>
            <a:pPr defTabSz="914270"/>
            <a:r>
              <a:rPr lang="en-GB" sz="1200" dirty="0">
                <a:solidFill>
                  <a:srgbClr val="8031A7"/>
                </a:solidFill>
              </a:rPr>
              <a:t>The Will Writing Industry in 2017, accessed March 2020. </a:t>
            </a:r>
          </a:p>
        </p:txBody>
      </p:sp>
      <p:sp>
        <p:nvSpPr>
          <p:cNvPr id="8" name="Rectangle 7"/>
          <p:cNvSpPr/>
          <p:nvPr/>
        </p:nvSpPr>
        <p:spPr>
          <a:xfrm>
            <a:off x="794367" y="2224867"/>
            <a:ext cx="1041400" cy="362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t>
            </a:r>
          </a:p>
        </p:txBody>
      </p:sp>
    </p:spTree>
    <p:extLst>
      <p:ext uri="{BB962C8B-B14F-4D97-AF65-F5344CB8AC3E}">
        <p14:creationId xmlns:p14="http://schemas.microsoft.com/office/powerpoint/2010/main" val="41779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327913"/>
            <a:ext cx="8534400" cy="880802"/>
          </a:xfrm>
        </p:spPr>
        <p:txBody>
          <a:bodyPr/>
          <a:lstStyle/>
          <a:p>
            <a:r>
              <a:rPr lang="en-GB" cap="none" dirty="0"/>
              <a:t>Trust</a:t>
            </a:r>
          </a:p>
        </p:txBody>
      </p:sp>
      <p:sp>
        <p:nvSpPr>
          <p:cNvPr id="4" name="Subtitle 3"/>
          <p:cNvSpPr>
            <a:spLocks noGrp="1"/>
          </p:cNvSpPr>
          <p:nvPr>
            <p:ph type="subTitle" idx="1"/>
          </p:nvPr>
        </p:nvSpPr>
        <p:spPr>
          <a:xfrm>
            <a:off x="302349" y="4148713"/>
            <a:ext cx="8539302" cy="667268"/>
          </a:xfrm>
        </p:spPr>
        <p:txBody>
          <a:bodyPr/>
          <a:lstStyle/>
          <a:p>
            <a:r>
              <a:rPr lang="en-GB" cap="none" dirty="0"/>
              <a:t>Disclaimer?</a:t>
            </a:r>
          </a:p>
        </p:txBody>
      </p:sp>
    </p:spTree>
    <p:extLst>
      <p:ext uri="{BB962C8B-B14F-4D97-AF65-F5344CB8AC3E}">
        <p14:creationId xmlns:p14="http://schemas.microsoft.com/office/powerpoint/2010/main" val="2288615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1FC9C9A9-7F9E-418A-A0FD-1FD8BF7656F0}" type="slidenum">
              <a:rPr lang="en-GB" smtClean="0">
                <a:solidFill>
                  <a:srgbClr val="8031A7"/>
                </a:solidFill>
              </a:rPr>
              <a:pPr>
                <a:defRPr/>
              </a:pPr>
              <a:t>14</a:t>
            </a:fld>
            <a:endParaRPr lang="en-GB">
              <a:solidFill>
                <a:srgbClr val="8031A7"/>
              </a:solidFill>
            </a:endParaRPr>
          </a:p>
        </p:txBody>
      </p:sp>
      <p:sp>
        <p:nvSpPr>
          <p:cNvPr id="10" name="Title 9"/>
          <p:cNvSpPr>
            <a:spLocks noGrp="1"/>
          </p:cNvSpPr>
          <p:nvPr>
            <p:ph type="title"/>
          </p:nvPr>
        </p:nvSpPr>
        <p:spPr/>
        <p:txBody>
          <a:bodyPr/>
          <a:lstStyle/>
          <a:p>
            <a:r>
              <a:rPr lang="en-GB" cap="none" dirty="0"/>
              <a:t>It’s all about trust(s)</a:t>
            </a:r>
          </a:p>
        </p:txBody>
      </p:sp>
      <p:sp>
        <p:nvSpPr>
          <p:cNvPr id="12" name="Text Placeholder 11"/>
          <p:cNvSpPr>
            <a:spLocks noGrp="1"/>
          </p:cNvSpPr>
          <p:nvPr>
            <p:ph type="body" sz="quarter" idx="13"/>
          </p:nvPr>
        </p:nvSpPr>
        <p:spPr/>
        <p:txBody>
          <a:bodyPr/>
          <a:lstStyle/>
          <a:p>
            <a:r>
              <a:rPr lang="en-GB" cap="none" dirty="0"/>
              <a:t>The disclaimer</a:t>
            </a:r>
          </a:p>
        </p:txBody>
      </p:sp>
      <p:sp>
        <p:nvSpPr>
          <p:cNvPr id="11" name="Content Placeholder 10"/>
          <p:cNvSpPr>
            <a:spLocks noGrp="1"/>
          </p:cNvSpPr>
          <p:nvPr>
            <p:ph idx="1"/>
          </p:nvPr>
        </p:nvSpPr>
        <p:spPr>
          <a:xfrm>
            <a:off x="861929" y="1093891"/>
            <a:ext cx="7681570" cy="3318227"/>
          </a:xfrm>
        </p:spPr>
        <p:txBody>
          <a:bodyPr/>
          <a:lstStyle/>
          <a:p>
            <a:pPr marL="0" indent="0">
              <a:buNone/>
            </a:pPr>
            <a:r>
              <a:rPr lang="en-GB" sz="2000" dirty="0"/>
              <a:t>I understand that contrary to the advice by my protection adviser, I </a:t>
            </a:r>
            <a:r>
              <a:rPr lang="en-GB" sz="2000" b="1" u="sng" dirty="0">
                <a:solidFill>
                  <a:schemeClr val="accent3"/>
                </a:solidFill>
                <a:latin typeface="Arial Black" panose="020B0A04020102020204" pitchFamily="34" charset="0"/>
              </a:rPr>
              <a:t>do not</a:t>
            </a:r>
            <a:r>
              <a:rPr lang="en-GB" sz="2000" b="1" dirty="0">
                <a:solidFill>
                  <a:schemeClr val="accent3"/>
                </a:solidFill>
                <a:latin typeface="Arial Black" panose="020B0A04020102020204" pitchFamily="34" charset="0"/>
              </a:rPr>
              <a:t> </a:t>
            </a:r>
            <a:r>
              <a:rPr lang="en-GB" sz="2000" dirty="0"/>
              <a:t>wish to write my life insurance policy into trust </a:t>
            </a:r>
          </a:p>
          <a:p>
            <a:pPr marL="0" indent="0">
              <a:buNone/>
            </a:pPr>
            <a:r>
              <a:rPr lang="en-GB" sz="2000" dirty="0"/>
              <a:t>I understand this means…</a:t>
            </a:r>
          </a:p>
          <a:p>
            <a:pPr>
              <a:spcBef>
                <a:spcPts val="600"/>
              </a:spcBef>
            </a:pPr>
            <a:r>
              <a:rPr lang="en-GB" sz="2000" dirty="0"/>
              <a:t>My beneficiaries will have a </a:t>
            </a:r>
            <a:r>
              <a:rPr lang="en-GB" sz="2000" b="1" dirty="0">
                <a:solidFill>
                  <a:schemeClr val="accent3"/>
                </a:solidFill>
                <a:latin typeface="Arial Black" panose="020B0A04020102020204" pitchFamily="34" charset="0"/>
              </a:rPr>
              <a:t>delay</a:t>
            </a:r>
            <a:r>
              <a:rPr lang="en-GB" sz="2000" dirty="0"/>
              <a:t> in receiving any proceeds from my policy</a:t>
            </a:r>
          </a:p>
          <a:p>
            <a:pPr>
              <a:spcBef>
                <a:spcPts val="600"/>
              </a:spcBef>
            </a:pPr>
            <a:r>
              <a:rPr lang="en-GB" sz="2000" dirty="0"/>
              <a:t>Payment from my life policy could go to the </a:t>
            </a:r>
            <a:r>
              <a:rPr lang="en-GB" sz="2000" b="1" dirty="0">
                <a:solidFill>
                  <a:schemeClr val="accent3"/>
                </a:solidFill>
                <a:latin typeface="Arial Black" panose="020B0A04020102020204" pitchFamily="34" charset="0"/>
              </a:rPr>
              <a:t>wrong people</a:t>
            </a:r>
          </a:p>
          <a:p>
            <a:pPr>
              <a:spcBef>
                <a:spcPts val="600"/>
              </a:spcBef>
            </a:pPr>
            <a:r>
              <a:rPr lang="en-GB" sz="2000" dirty="0"/>
              <a:t>My policy proceeds could be subject to </a:t>
            </a:r>
            <a:r>
              <a:rPr lang="en-GB" sz="2000" b="1" dirty="0">
                <a:solidFill>
                  <a:schemeClr val="accent3"/>
                </a:solidFill>
                <a:latin typeface="Arial Black" panose="020B0A04020102020204" pitchFamily="34" charset="0"/>
              </a:rPr>
              <a:t>an inheritance tax charge of 40%</a:t>
            </a:r>
          </a:p>
        </p:txBody>
      </p:sp>
      <p:grpSp>
        <p:nvGrpSpPr>
          <p:cNvPr id="3" name="Group 2"/>
          <p:cNvGrpSpPr/>
          <p:nvPr/>
        </p:nvGrpSpPr>
        <p:grpSpPr>
          <a:xfrm>
            <a:off x="810186" y="4229271"/>
            <a:ext cx="2127506" cy="677109"/>
            <a:chOff x="810186" y="4229271"/>
            <a:chExt cx="2127506" cy="677109"/>
          </a:xfrm>
        </p:grpSpPr>
        <p:sp>
          <p:nvSpPr>
            <p:cNvPr id="13" name="Rectangle 12"/>
            <p:cNvSpPr/>
            <p:nvPr/>
          </p:nvSpPr>
          <p:spPr>
            <a:xfrm>
              <a:off x="810186" y="4229271"/>
              <a:ext cx="1988045" cy="400110"/>
            </a:xfrm>
            <a:prstGeom prst="rect">
              <a:avLst/>
            </a:prstGeom>
          </p:spPr>
          <p:txBody>
            <a:bodyPr wrap="none">
              <a:spAutoFit/>
            </a:bodyPr>
            <a:lstStyle/>
            <a:p>
              <a:pPr defTabSz="914270"/>
              <a:r>
                <a:rPr lang="en-GB" sz="2000" dirty="0">
                  <a:solidFill>
                    <a:srgbClr val="8031A7"/>
                  </a:solidFill>
                </a:rPr>
                <a:t>Client signature</a:t>
              </a:r>
            </a:p>
          </p:txBody>
        </p:sp>
        <p:sp>
          <p:nvSpPr>
            <p:cNvPr id="14" name="Rectangle 13"/>
            <p:cNvSpPr/>
            <p:nvPr/>
          </p:nvSpPr>
          <p:spPr>
            <a:xfrm>
              <a:off x="810187" y="4506270"/>
              <a:ext cx="2127505" cy="400110"/>
            </a:xfrm>
            <a:prstGeom prst="rect">
              <a:avLst/>
            </a:prstGeom>
          </p:spPr>
          <p:txBody>
            <a:bodyPr wrap="none">
              <a:spAutoFit/>
            </a:bodyPr>
            <a:lstStyle/>
            <a:p>
              <a:pPr defTabSz="914270"/>
              <a:r>
                <a:rPr lang="en-GB" sz="2000" dirty="0">
                  <a:solidFill>
                    <a:srgbClr val="8031A7"/>
                  </a:solidFill>
                </a:rPr>
                <a:t>Date of signature</a:t>
              </a:r>
            </a:p>
          </p:txBody>
        </p:sp>
      </p:grpSp>
      <p:sp>
        <p:nvSpPr>
          <p:cNvPr id="2" name="Rectangle 1"/>
          <p:cNvSpPr/>
          <p:nvPr/>
        </p:nvSpPr>
        <p:spPr>
          <a:xfrm>
            <a:off x="3793067" y="4229272"/>
            <a:ext cx="3464076" cy="646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If you were the client, </a:t>
            </a:r>
          </a:p>
          <a:p>
            <a:pPr algn="ctr" defTabSz="914270"/>
            <a:r>
              <a:rPr lang="en-GB" dirty="0">
                <a:solidFill>
                  <a:prstClr val="white"/>
                </a:solidFill>
              </a:rPr>
              <a:t>would you sign this?</a:t>
            </a:r>
          </a:p>
        </p:txBody>
      </p:sp>
    </p:spTree>
    <p:extLst>
      <p:ext uri="{BB962C8B-B14F-4D97-AF65-F5344CB8AC3E}">
        <p14:creationId xmlns:p14="http://schemas.microsoft.com/office/powerpoint/2010/main" val="35510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1FC9C9A9-7F9E-418A-A0FD-1FD8BF7656F0}" type="slidenum">
              <a:rPr lang="en-GB" smtClean="0">
                <a:solidFill>
                  <a:srgbClr val="8031A7"/>
                </a:solidFill>
              </a:rPr>
              <a:pPr>
                <a:defRPr/>
              </a:pPr>
              <a:t>15</a:t>
            </a:fld>
            <a:endParaRPr lang="en-GB">
              <a:solidFill>
                <a:srgbClr val="8031A7"/>
              </a:solidFill>
            </a:endParaRPr>
          </a:p>
        </p:txBody>
      </p:sp>
      <p:sp>
        <p:nvSpPr>
          <p:cNvPr id="10" name="Title 9"/>
          <p:cNvSpPr>
            <a:spLocks noGrp="1"/>
          </p:cNvSpPr>
          <p:nvPr>
            <p:ph type="title"/>
          </p:nvPr>
        </p:nvSpPr>
        <p:spPr/>
        <p:txBody>
          <a:bodyPr/>
          <a:lstStyle/>
          <a:p>
            <a:r>
              <a:rPr lang="en-GB" cap="none" dirty="0"/>
              <a:t>It’s all about trust(s)</a:t>
            </a:r>
          </a:p>
        </p:txBody>
      </p:sp>
      <p:sp>
        <p:nvSpPr>
          <p:cNvPr id="12" name="Text Placeholder 11"/>
          <p:cNvSpPr>
            <a:spLocks noGrp="1"/>
          </p:cNvSpPr>
          <p:nvPr>
            <p:ph type="body" sz="quarter" idx="13"/>
          </p:nvPr>
        </p:nvSpPr>
        <p:spPr/>
        <p:txBody>
          <a:bodyPr/>
          <a:lstStyle/>
          <a:p>
            <a:r>
              <a:rPr lang="en-GB" cap="none" dirty="0"/>
              <a:t>The ultimate TCF?</a:t>
            </a:r>
          </a:p>
        </p:txBody>
      </p:sp>
      <p:sp>
        <p:nvSpPr>
          <p:cNvPr id="11" name="Content Placeholder 10"/>
          <p:cNvSpPr>
            <a:spLocks noGrp="1"/>
          </p:cNvSpPr>
          <p:nvPr>
            <p:ph idx="1"/>
          </p:nvPr>
        </p:nvSpPr>
        <p:spPr>
          <a:xfrm>
            <a:off x="830943" y="1093891"/>
            <a:ext cx="7238296" cy="3318227"/>
          </a:xfrm>
        </p:spPr>
        <p:txBody>
          <a:bodyPr/>
          <a:lstStyle/>
          <a:p>
            <a:pPr marL="0" indent="0">
              <a:buNone/>
            </a:pPr>
            <a:r>
              <a:rPr lang="en-GB" sz="2200" dirty="0"/>
              <a:t>What would the ultimate TCF look like?</a:t>
            </a:r>
          </a:p>
        </p:txBody>
      </p:sp>
      <p:sp>
        <p:nvSpPr>
          <p:cNvPr id="15" name="Rectangle 14"/>
          <p:cNvSpPr/>
          <p:nvPr/>
        </p:nvSpPr>
        <p:spPr>
          <a:xfrm>
            <a:off x="2665078" y="1692495"/>
            <a:ext cx="5304683" cy="626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600" dirty="0">
                <a:solidFill>
                  <a:prstClr val="white"/>
                </a:solidFill>
              </a:rPr>
              <a:t>Making sure that there are no </a:t>
            </a:r>
            <a:r>
              <a:rPr lang="en-GB" sz="1600" b="1" dirty="0">
                <a:solidFill>
                  <a:prstClr val="white"/>
                </a:solidFill>
              </a:rPr>
              <a:t>DELAYS</a:t>
            </a:r>
            <a:r>
              <a:rPr lang="en-GB" sz="1600" dirty="0">
                <a:solidFill>
                  <a:srgbClr val="FFFF00"/>
                </a:solidFill>
              </a:rPr>
              <a:t> </a:t>
            </a:r>
            <a:r>
              <a:rPr lang="en-GB" sz="1600" dirty="0">
                <a:solidFill>
                  <a:prstClr val="white"/>
                </a:solidFill>
              </a:rPr>
              <a:t>in</a:t>
            </a:r>
          </a:p>
          <a:p>
            <a:pPr algn="ctr" defTabSz="914270"/>
            <a:r>
              <a:rPr lang="en-GB" sz="1600" dirty="0">
                <a:solidFill>
                  <a:prstClr val="white"/>
                </a:solidFill>
              </a:rPr>
              <a:t>payment from single life policies</a:t>
            </a:r>
          </a:p>
        </p:txBody>
      </p:sp>
      <p:sp>
        <p:nvSpPr>
          <p:cNvPr id="16" name="Rectangle 15"/>
          <p:cNvSpPr/>
          <p:nvPr/>
        </p:nvSpPr>
        <p:spPr>
          <a:xfrm>
            <a:off x="2665077" y="3185255"/>
            <a:ext cx="5304683" cy="626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600" dirty="0">
                <a:solidFill>
                  <a:prstClr val="white"/>
                </a:solidFill>
              </a:rPr>
              <a:t>Making sure payment goes to the </a:t>
            </a:r>
          </a:p>
          <a:p>
            <a:pPr algn="ctr" defTabSz="914270"/>
            <a:r>
              <a:rPr lang="en-GB" sz="1600" b="1" dirty="0">
                <a:solidFill>
                  <a:prstClr val="white"/>
                </a:solidFill>
              </a:rPr>
              <a:t>CORRECT PEOPLE</a:t>
            </a:r>
          </a:p>
        </p:txBody>
      </p:sp>
      <p:sp>
        <p:nvSpPr>
          <p:cNvPr id="17" name="Rectangle 16"/>
          <p:cNvSpPr/>
          <p:nvPr/>
        </p:nvSpPr>
        <p:spPr>
          <a:xfrm>
            <a:off x="2665077" y="2423936"/>
            <a:ext cx="5304684" cy="626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600" dirty="0">
                <a:solidFill>
                  <a:prstClr val="white"/>
                </a:solidFill>
              </a:rPr>
              <a:t>Avoiding </a:t>
            </a:r>
            <a:r>
              <a:rPr lang="en-GB" sz="1600" b="1" dirty="0">
                <a:solidFill>
                  <a:prstClr val="white"/>
                </a:solidFill>
              </a:rPr>
              <a:t>INHERITANCE TAX</a:t>
            </a:r>
          </a:p>
          <a:p>
            <a:pPr algn="ctr" defTabSz="914270"/>
            <a:r>
              <a:rPr lang="en-GB" sz="1600" dirty="0">
                <a:solidFill>
                  <a:prstClr val="white"/>
                </a:solidFill>
              </a:rPr>
              <a:t>on the policy proceeds </a:t>
            </a:r>
          </a:p>
        </p:txBody>
      </p:sp>
      <p:sp>
        <p:nvSpPr>
          <p:cNvPr id="13" name="Rectangle 12"/>
          <p:cNvSpPr/>
          <p:nvPr/>
        </p:nvSpPr>
        <p:spPr>
          <a:xfrm>
            <a:off x="978695" y="1692496"/>
            <a:ext cx="1500188" cy="21188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Protection policy</a:t>
            </a:r>
          </a:p>
        </p:txBody>
      </p:sp>
    </p:spTree>
    <p:extLst>
      <p:ext uri="{BB962C8B-B14F-4D97-AF65-F5344CB8AC3E}">
        <p14:creationId xmlns:p14="http://schemas.microsoft.com/office/powerpoint/2010/main" val="11180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1FC9C9A9-7F9E-418A-A0FD-1FD8BF7656F0}" type="slidenum">
              <a:rPr lang="en-GB" smtClean="0">
                <a:solidFill>
                  <a:srgbClr val="8031A7"/>
                </a:solidFill>
              </a:rPr>
              <a:pPr>
                <a:defRPr/>
              </a:pPr>
              <a:t>16</a:t>
            </a:fld>
            <a:endParaRPr lang="en-GB">
              <a:solidFill>
                <a:srgbClr val="8031A7"/>
              </a:solidFill>
            </a:endParaRPr>
          </a:p>
        </p:txBody>
      </p:sp>
      <p:sp>
        <p:nvSpPr>
          <p:cNvPr id="10" name="Title 9"/>
          <p:cNvSpPr>
            <a:spLocks noGrp="1"/>
          </p:cNvSpPr>
          <p:nvPr>
            <p:ph type="title"/>
          </p:nvPr>
        </p:nvSpPr>
        <p:spPr/>
        <p:txBody>
          <a:bodyPr/>
          <a:lstStyle/>
          <a:p>
            <a:r>
              <a:rPr lang="en-GB" cap="none" dirty="0"/>
              <a:t>It’s all about trust(s)</a:t>
            </a:r>
          </a:p>
        </p:txBody>
      </p:sp>
      <p:sp>
        <p:nvSpPr>
          <p:cNvPr id="12" name="Text Placeholder 11"/>
          <p:cNvSpPr>
            <a:spLocks noGrp="1"/>
          </p:cNvSpPr>
          <p:nvPr>
            <p:ph type="body" sz="quarter" idx="13"/>
          </p:nvPr>
        </p:nvSpPr>
        <p:spPr/>
        <p:txBody>
          <a:bodyPr/>
          <a:lstStyle/>
          <a:p>
            <a:r>
              <a:rPr lang="en-GB" cap="none" dirty="0"/>
              <a:t>The benefits to my business…</a:t>
            </a:r>
          </a:p>
        </p:txBody>
      </p:sp>
      <p:sp>
        <p:nvSpPr>
          <p:cNvPr id="13" name="Rectangle 12"/>
          <p:cNvSpPr/>
          <p:nvPr/>
        </p:nvSpPr>
        <p:spPr>
          <a:xfrm>
            <a:off x="734685" y="1618713"/>
            <a:ext cx="3195537"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Demonstrates higher quality advice</a:t>
            </a:r>
          </a:p>
        </p:txBody>
      </p:sp>
      <p:sp>
        <p:nvSpPr>
          <p:cNvPr id="14" name="Rectangle 13"/>
          <p:cNvSpPr/>
          <p:nvPr/>
        </p:nvSpPr>
        <p:spPr>
          <a:xfrm>
            <a:off x="4076123" y="1618713"/>
            <a:ext cx="3195537"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Policies are more difficult to </a:t>
            </a:r>
          </a:p>
          <a:p>
            <a:pPr algn="ctr" defTabSz="914270"/>
            <a:r>
              <a:rPr lang="en-GB" dirty="0">
                <a:solidFill>
                  <a:prstClr val="white"/>
                </a:solidFill>
              </a:rPr>
              <a:t>re-broke by other advisers</a:t>
            </a:r>
          </a:p>
        </p:txBody>
      </p:sp>
      <p:sp>
        <p:nvSpPr>
          <p:cNvPr id="18" name="Rectangle 17"/>
          <p:cNvSpPr/>
          <p:nvPr/>
        </p:nvSpPr>
        <p:spPr>
          <a:xfrm>
            <a:off x="734685" y="2968863"/>
            <a:ext cx="3195537" cy="59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Business is more persistent</a:t>
            </a:r>
          </a:p>
        </p:txBody>
      </p:sp>
      <p:sp>
        <p:nvSpPr>
          <p:cNvPr id="19" name="Rectangle 18"/>
          <p:cNvSpPr/>
          <p:nvPr/>
        </p:nvSpPr>
        <p:spPr>
          <a:xfrm>
            <a:off x="4076123" y="2320791"/>
            <a:ext cx="3195537" cy="59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Differentiates you from </a:t>
            </a:r>
          </a:p>
          <a:p>
            <a:pPr algn="ctr" defTabSz="914270"/>
            <a:r>
              <a:rPr lang="en-GB" dirty="0">
                <a:solidFill>
                  <a:prstClr val="white"/>
                </a:solidFill>
              </a:rPr>
              <a:t>‘other advisers’</a:t>
            </a:r>
          </a:p>
        </p:txBody>
      </p:sp>
      <p:sp>
        <p:nvSpPr>
          <p:cNvPr id="20" name="Rectangle 19"/>
          <p:cNvSpPr/>
          <p:nvPr/>
        </p:nvSpPr>
        <p:spPr>
          <a:xfrm>
            <a:off x="734685" y="2320791"/>
            <a:ext cx="3195537" cy="59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Is</a:t>
            </a:r>
            <a:r>
              <a:rPr lang="en-GB" sz="2000" b="1" dirty="0">
                <a:solidFill>
                  <a:prstClr val="white"/>
                </a:solidFill>
              </a:rPr>
              <a:t> </a:t>
            </a:r>
            <a:r>
              <a:rPr lang="en-GB" dirty="0">
                <a:solidFill>
                  <a:prstClr val="white"/>
                </a:solidFill>
              </a:rPr>
              <a:t>an opportunity for referrals</a:t>
            </a:r>
          </a:p>
        </p:txBody>
      </p:sp>
      <p:sp>
        <p:nvSpPr>
          <p:cNvPr id="21" name="Rectangle 20"/>
          <p:cNvSpPr/>
          <p:nvPr/>
        </p:nvSpPr>
        <p:spPr>
          <a:xfrm>
            <a:off x="734685" y="3616935"/>
            <a:ext cx="3195537" cy="59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Allows for better client engagement </a:t>
            </a:r>
          </a:p>
        </p:txBody>
      </p:sp>
      <p:sp>
        <p:nvSpPr>
          <p:cNvPr id="22" name="Rectangle 21"/>
          <p:cNvSpPr/>
          <p:nvPr/>
        </p:nvSpPr>
        <p:spPr>
          <a:xfrm>
            <a:off x="4076123" y="2968863"/>
            <a:ext cx="3195537" cy="59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Helps you set up future review opportunities</a:t>
            </a:r>
          </a:p>
        </p:txBody>
      </p:sp>
      <p:sp>
        <p:nvSpPr>
          <p:cNvPr id="23" name="Rectangle 22"/>
          <p:cNvSpPr/>
          <p:nvPr/>
        </p:nvSpPr>
        <p:spPr>
          <a:xfrm>
            <a:off x="4076123" y="3616935"/>
            <a:ext cx="3195537" cy="59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Protects your business</a:t>
            </a:r>
          </a:p>
        </p:txBody>
      </p:sp>
    </p:spTree>
    <p:extLst>
      <p:ext uri="{BB962C8B-B14F-4D97-AF65-F5344CB8AC3E}">
        <p14:creationId xmlns:p14="http://schemas.microsoft.com/office/powerpoint/2010/main" val="9679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300481"/>
            <a:ext cx="8534400" cy="880802"/>
          </a:xfrm>
        </p:spPr>
        <p:txBody>
          <a:bodyPr/>
          <a:lstStyle/>
          <a:p>
            <a:r>
              <a:rPr lang="en-GB" cap="none" dirty="0"/>
              <a:t>Delays in </a:t>
            </a:r>
          </a:p>
        </p:txBody>
      </p:sp>
      <p:sp>
        <p:nvSpPr>
          <p:cNvPr id="4" name="Subtitle 3"/>
          <p:cNvSpPr>
            <a:spLocks noGrp="1"/>
          </p:cNvSpPr>
          <p:nvPr>
            <p:ph type="subTitle" idx="1"/>
          </p:nvPr>
        </p:nvSpPr>
        <p:spPr>
          <a:xfrm>
            <a:off x="302349" y="4121281"/>
            <a:ext cx="8539302" cy="667268"/>
          </a:xfrm>
        </p:spPr>
        <p:txBody>
          <a:bodyPr/>
          <a:lstStyle/>
          <a:p>
            <a:r>
              <a:rPr lang="en-GB" cap="none" dirty="0"/>
              <a:t>Payment</a:t>
            </a:r>
          </a:p>
        </p:txBody>
      </p:sp>
    </p:spTree>
    <p:extLst>
      <p:ext uri="{BB962C8B-B14F-4D97-AF65-F5344CB8AC3E}">
        <p14:creationId xmlns:p14="http://schemas.microsoft.com/office/powerpoint/2010/main" val="91386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When someone dies…delays?</a:t>
            </a:r>
          </a:p>
        </p:txBody>
      </p:sp>
      <p:sp>
        <p:nvSpPr>
          <p:cNvPr id="8" name="Content Placeholder 9"/>
          <p:cNvSpPr>
            <a:spLocks noGrp="1"/>
          </p:cNvSpPr>
          <p:nvPr>
            <p:ph idx="1"/>
          </p:nvPr>
        </p:nvSpPr>
        <p:spPr>
          <a:xfrm>
            <a:off x="868680" y="1093890"/>
            <a:ext cx="6876288" cy="1608162"/>
          </a:xfrm>
        </p:spPr>
        <p:txBody>
          <a:bodyPr/>
          <a:lstStyle/>
          <a:p>
            <a:pPr marL="0" indent="0">
              <a:spcBef>
                <a:spcPts val="0"/>
              </a:spcBef>
              <a:buNone/>
            </a:pPr>
            <a:r>
              <a:rPr lang="en-GB" sz="2200" dirty="0"/>
              <a:t>When someone dies…</a:t>
            </a:r>
          </a:p>
          <a:p>
            <a:pPr marL="355600" indent="-355600">
              <a:spcBef>
                <a:spcPts val="0"/>
              </a:spcBef>
              <a:tabLst>
                <a:tab pos="85725" algn="l"/>
              </a:tabLst>
            </a:pPr>
            <a:r>
              <a:rPr lang="en-GB" sz="2000" dirty="0"/>
              <a:t>Notify death to Register Office (within 5 days)</a:t>
            </a:r>
          </a:p>
          <a:p>
            <a:pPr marL="355600" indent="-355600">
              <a:spcBef>
                <a:spcPts val="0"/>
              </a:spcBef>
              <a:tabLst>
                <a:tab pos="85725" algn="l"/>
              </a:tabLst>
            </a:pPr>
            <a:r>
              <a:rPr lang="en-GB" sz="2000" dirty="0"/>
              <a:t>Arrange funeral</a:t>
            </a:r>
          </a:p>
          <a:p>
            <a:pPr marL="355600" indent="-355600">
              <a:spcBef>
                <a:spcPts val="0"/>
              </a:spcBef>
              <a:tabLst>
                <a:tab pos="85725" algn="l"/>
              </a:tabLst>
            </a:pPr>
            <a:r>
              <a:rPr lang="en-GB" sz="2000" dirty="0"/>
              <a:t>Contact relevant institutions</a:t>
            </a:r>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sp>
        <p:nvSpPr>
          <p:cNvPr id="6" name="Rectangle 5"/>
          <p:cNvSpPr/>
          <p:nvPr/>
        </p:nvSpPr>
        <p:spPr>
          <a:xfrm>
            <a:off x="825905" y="4413129"/>
            <a:ext cx="4572000" cy="523220"/>
          </a:xfrm>
          <a:prstGeom prst="rect">
            <a:avLst/>
          </a:prstGeom>
        </p:spPr>
        <p:txBody>
          <a:bodyPr>
            <a:spAutoFit/>
          </a:bodyPr>
          <a:lstStyle/>
          <a:p>
            <a:pPr defTabSz="914270"/>
            <a:r>
              <a:rPr lang="en-GB" sz="1400" dirty="0">
                <a:solidFill>
                  <a:srgbClr val="8031A7"/>
                </a:solidFill>
              </a:rPr>
              <a:t>Source: </a:t>
            </a:r>
            <a:r>
              <a:rPr lang="en-GB" sz="1400" dirty="0">
                <a:solidFill>
                  <a:srgbClr val="8031A7"/>
                </a:solidFill>
                <a:hlinkClick r:id="rId3"/>
              </a:rPr>
              <a:t>www.gov.uk/when-someone-dies</a:t>
            </a:r>
            <a:r>
              <a:rPr lang="en-GB" sz="1400" dirty="0">
                <a:solidFill>
                  <a:srgbClr val="8031A7"/>
                </a:solidFill>
              </a:rPr>
              <a:t>. Accessed March 2020.</a:t>
            </a:r>
          </a:p>
        </p:txBody>
      </p:sp>
    </p:spTree>
    <p:extLst>
      <p:ext uri="{BB962C8B-B14F-4D97-AF65-F5344CB8AC3E}">
        <p14:creationId xmlns:p14="http://schemas.microsoft.com/office/powerpoint/2010/main" val="343612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When someone dies…delays?</a:t>
            </a:r>
          </a:p>
        </p:txBody>
      </p:sp>
      <p:sp>
        <p:nvSpPr>
          <p:cNvPr id="8" name="Content Placeholder 9"/>
          <p:cNvSpPr>
            <a:spLocks noGrp="1"/>
          </p:cNvSpPr>
          <p:nvPr>
            <p:ph idx="1"/>
          </p:nvPr>
        </p:nvSpPr>
        <p:spPr>
          <a:xfrm>
            <a:off x="866776" y="1093890"/>
            <a:ext cx="6156325" cy="1608162"/>
          </a:xfrm>
        </p:spPr>
        <p:txBody>
          <a:bodyPr/>
          <a:lstStyle/>
          <a:p>
            <a:pPr marL="0" indent="0">
              <a:spcBef>
                <a:spcPts val="0"/>
              </a:spcBef>
              <a:buNone/>
            </a:pPr>
            <a:r>
              <a:rPr lang="en-GB" sz="2200" dirty="0"/>
              <a:t>When someone dies…</a:t>
            </a:r>
          </a:p>
          <a:p>
            <a:pPr marL="355600" indent="-355600">
              <a:spcBef>
                <a:spcPts val="0"/>
              </a:spcBef>
              <a:tabLst>
                <a:tab pos="85725" algn="l"/>
              </a:tabLst>
            </a:pPr>
            <a:r>
              <a:rPr lang="en-GB" sz="2000" dirty="0"/>
              <a:t>Notify death to Register Office (within 5 days)</a:t>
            </a:r>
          </a:p>
          <a:p>
            <a:pPr marL="355600" indent="-355600">
              <a:spcBef>
                <a:spcPts val="0"/>
              </a:spcBef>
              <a:tabLst>
                <a:tab pos="85725" algn="l"/>
              </a:tabLst>
            </a:pPr>
            <a:r>
              <a:rPr lang="en-GB" sz="2000" dirty="0"/>
              <a:t>Arrange funeral</a:t>
            </a:r>
          </a:p>
          <a:p>
            <a:pPr marL="355600" indent="-355600">
              <a:spcBef>
                <a:spcPts val="0"/>
              </a:spcBef>
              <a:tabLst>
                <a:tab pos="85725" algn="l"/>
              </a:tabLst>
            </a:pPr>
            <a:r>
              <a:rPr lang="en-GB" sz="2000" dirty="0"/>
              <a:t>Contact relevant institutions</a:t>
            </a:r>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sp>
        <p:nvSpPr>
          <p:cNvPr id="2" name="Rectangle 1"/>
          <p:cNvSpPr/>
          <p:nvPr/>
        </p:nvSpPr>
        <p:spPr>
          <a:xfrm>
            <a:off x="866776" y="2620388"/>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Employer</a:t>
            </a:r>
          </a:p>
        </p:txBody>
      </p:sp>
      <p:sp>
        <p:nvSpPr>
          <p:cNvPr id="6" name="Rectangle 5"/>
          <p:cNvSpPr/>
          <p:nvPr/>
        </p:nvSpPr>
        <p:spPr>
          <a:xfrm>
            <a:off x="866776" y="3550463"/>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Bank</a:t>
            </a:r>
          </a:p>
        </p:txBody>
      </p:sp>
      <p:sp>
        <p:nvSpPr>
          <p:cNvPr id="9" name="Rectangle 8"/>
          <p:cNvSpPr/>
          <p:nvPr/>
        </p:nvSpPr>
        <p:spPr>
          <a:xfrm>
            <a:off x="2990851" y="3550463"/>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DVLA</a:t>
            </a:r>
          </a:p>
        </p:txBody>
      </p:sp>
      <p:sp>
        <p:nvSpPr>
          <p:cNvPr id="10" name="Rectangle 9"/>
          <p:cNvSpPr/>
          <p:nvPr/>
        </p:nvSpPr>
        <p:spPr>
          <a:xfrm>
            <a:off x="2990851" y="3242007"/>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Passport office</a:t>
            </a:r>
          </a:p>
        </p:txBody>
      </p:sp>
      <p:sp>
        <p:nvSpPr>
          <p:cNvPr id="11" name="Rectangle 10"/>
          <p:cNvSpPr/>
          <p:nvPr/>
        </p:nvSpPr>
        <p:spPr>
          <a:xfrm>
            <a:off x="2990851" y="2924572"/>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Council office</a:t>
            </a:r>
          </a:p>
        </p:txBody>
      </p:sp>
      <p:sp>
        <p:nvSpPr>
          <p:cNvPr id="12" name="Rectangle 11"/>
          <p:cNvSpPr/>
          <p:nvPr/>
        </p:nvSpPr>
        <p:spPr>
          <a:xfrm>
            <a:off x="5109937" y="2620388"/>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Utility companies</a:t>
            </a:r>
          </a:p>
        </p:txBody>
      </p:sp>
      <p:sp>
        <p:nvSpPr>
          <p:cNvPr id="13" name="Rectangle 12"/>
          <p:cNvSpPr/>
          <p:nvPr/>
        </p:nvSpPr>
        <p:spPr>
          <a:xfrm>
            <a:off x="2990851" y="2620388"/>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Pension provider</a:t>
            </a:r>
          </a:p>
        </p:txBody>
      </p:sp>
      <p:sp>
        <p:nvSpPr>
          <p:cNvPr id="14" name="Rectangle 13"/>
          <p:cNvSpPr/>
          <p:nvPr/>
        </p:nvSpPr>
        <p:spPr>
          <a:xfrm>
            <a:off x="5109937" y="2919942"/>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Investment providers</a:t>
            </a:r>
          </a:p>
        </p:txBody>
      </p:sp>
      <p:sp>
        <p:nvSpPr>
          <p:cNvPr id="15" name="Rectangle 14"/>
          <p:cNvSpPr/>
          <p:nvPr/>
        </p:nvSpPr>
        <p:spPr>
          <a:xfrm>
            <a:off x="2990851" y="3875805"/>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HMRC</a:t>
            </a:r>
          </a:p>
        </p:txBody>
      </p:sp>
      <p:sp>
        <p:nvSpPr>
          <p:cNvPr id="16" name="Rectangle 15"/>
          <p:cNvSpPr/>
          <p:nvPr/>
        </p:nvSpPr>
        <p:spPr>
          <a:xfrm>
            <a:off x="5109937" y="3550462"/>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err="1">
                <a:solidFill>
                  <a:prstClr val="white"/>
                </a:solidFill>
              </a:rPr>
              <a:t>Dept</a:t>
            </a:r>
            <a:r>
              <a:rPr lang="en-GB" sz="1400" dirty="0">
                <a:solidFill>
                  <a:prstClr val="white"/>
                </a:solidFill>
              </a:rPr>
              <a:t> Work &amp; Pensions</a:t>
            </a:r>
          </a:p>
        </p:txBody>
      </p:sp>
      <p:sp>
        <p:nvSpPr>
          <p:cNvPr id="17" name="Rectangle 16"/>
          <p:cNvSpPr/>
          <p:nvPr/>
        </p:nvSpPr>
        <p:spPr>
          <a:xfrm>
            <a:off x="866776" y="2924572"/>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Relatives</a:t>
            </a:r>
          </a:p>
        </p:txBody>
      </p:sp>
      <p:sp>
        <p:nvSpPr>
          <p:cNvPr id="18" name="Rectangle 17"/>
          <p:cNvSpPr/>
          <p:nvPr/>
        </p:nvSpPr>
        <p:spPr>
          <a:xfrm>
            <a:off x="866776" y="3234398"/>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Friends</a:t>
            </a:r>
          </a:p>
        </p:txBody>
      </p:sp>
      <p:sp>
        <p:nvSpPr>
          <p:cNvPr id="19" name="Rectangle 18"/>
          <p:cNvSpPr/>
          <p:nvPr/>
        </p:nvSpPr>
        <p:spPr>
          <a:xfrm>
            <a:off x="866776" y="3875805"/>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Building society</a:t>
            </a:r>
          </a:p>
        </p:txBody>
      </p:sp>
      <p:sp>
        <p:nvSpPr>
          <p:cNvPr id="20" name="Rectangle 19"/>
          <p:cNvSpPr/>
          <p:nvPr/>
        </p:nvSpPr>
        <p:spPr>
          <a:xfrm>
            <a:off x="5109937" y="3242007"/>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Credit card providers</a:t>
            </a:r>
          </a:p>
        </p:txBody>
      </p:sp>
      <p:sp>
        <p:nvSpPr>
          <p:cNvPr id="21" name="Rectangle 20"/>
          <p:cNvSpPr/>
          <p:nvPr/>
        </p:nvSpPr>
        <p:spPr>
          <a:xfrm>
            <a:off x="5109937" y="3875805"/>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Mortgage company</a:t>
            </a:r>
          </a:p>
        </p:txBody>
      </p:sp>
      <p:sp>
        <p:nvSpPr>
          <p:cNvPr id="22" name="Rectangle 21"/>
          <p:cNvSpPr/>
          <p:nvPr/>
        </p:nvSpPr>
        <p:spPr>
          <a:xfrm>
            <a:off x="866776" y="4207888"/>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Contact solicitor</a:t>
            </a:r>
          </a:p>
        </p:txBody>
      </p:sp>
      <p:sp>
        <p:nvSpPr>
          <p:cNvPr id="23" name="Rectangle 22"/>
          <p:cNvSpPr/>
          <p:nvPr/>
        </p:nvSpPr>
        <p:spPr>
          <a:xfrm>
            <a:off x="2990851" y="4207887"/>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Find the will</a:t>
            </a:r>
          </a:p>
        </p:txBody>
      </p:sp>
      <p:sp>
        <p:nvSpPr>
          <p:cNvPr id="24" name="Rectangle 23"/>
          <p:cNvSpPr/>
          <p:nvPr/>
        </p:nvSpPr>
        <p:spPr>
          <a:xfrm>
            <a:off x="5109937" y="4207888"/>
            <a:ext cx="2046514" cy="26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prstClr val="white"/>
                </a:solidFill>
              </a:rPr>
              <a:t>Apply for probate</a:t>
            </a:r>
          </a:p>
        </p:txBody>
      </p:sp>
      <p:sp>
        <p:nvSpPr>
          <p:cNvPr id="26" name="Rectangle 25">
            <a:extLst>
              <a:ext uri="{FF2B5EF4-FFF2-40B4-BE49-F238E27FC236}">
                <a16:creationId xmlns:a16="http://schemas.microsoft.com/office/drawing/2014/main" xmlns="" id="{AC9A0F53-70C8-4DB9-9422-04D265C0A9C3}"/>
              </a:ext>
            </a:extLst>
          </p:cNvPr>
          <p:cNvSpPr/>
          <p:nvPr/>
        </p:nvSpPr>
        <p:spPr>
          <a:xfrm>
            <a:off x="825905" y="4605153"/>
            <a:ext cx="6156324" cy="307777"/>
          </a:xfrm>
          <a:prstGeom prst="rect">
            <a:avLst/>
          </a:prstGeom>
        </p:spPr>
        <p:txBody>
          <a:bodyPr wrap="square">
            <a:spAutoFit/>
          </a:bodyPr>
          <a:lstStyle/>
          <a:p>
            <a:pPr defTabSz="914270"/>
            <a:r>
              <a:rPr lang="en-GB" sz="1400" dirty="0">
                <a:solidFill>
                  <a:srgbClr val="8031A7"/>
                </a:solidFill>
              </a:rPr>
              <a:t>Source: </a:t>
            </a:r>
            <a:r>
              <a:rPr lang="en-GB" sz="1400" dirty="0">
                <a:solidFill>
                  <a:srgbClr val="8031A7"/>
                </a:solidFill>
                <a:hlinkClick r:id="rId3"/>
              </a:rPr>
              <a:t>www.gov.uk/when-someone-dies</a:t>
            </a:r>
            <a:r>
              <a:rPr lang="en-GB" sz="1400" dirty="0">
                <a:solidFill>
                  <a:srgbClr val="8031A7"/>
                </a:solidFill>
              </a:rPr>
              <a:t>. Accessed March 2020.</a:t>
            </a:r>
          </a:p>
        </p:txBody>
      </p:sp>
    </p:spTree>
    <p:extLst>
      <p:ext uri="{BB962C8B-B14F-4D97-AF65-F5344CB8AC3E}">
        <p14:creationId xmlns:p14="http://schemas.microsoft.com/office/powerpoint/2010/main" val="26079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3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2700"/>
                            </p:stCondLst>
                            <p:childTnLst>
                              <p:par>
                                <p:cTn id="35" presetID="1" presetClass="entr" presetSubtype="0" fill="hold" grpId="0" nodeType="afterEffect">
                                  <p:stCondLst>
                                    <p:cond delay="3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3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3300"/>
                            </p:stCondLst>
                            <p:childTnLst>
                              <p:par>
                                <p:cTn id="41" presetID="1" presetClass="entr" presetSubtype="0" fill="hold" grpId="0" nodeType="afterEffect">
                                  <p:stCondLst>
                                    <p:cond delay="3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3600"/>
                            </p:stCondLst>
                            <p:childTnLst>
                              <p:par>
                                <p:cTn id="44" presetID="1" presetClass="entr" presetSubtype="0" fill="hold" grpId="0" nodeType="afterEffect">
                                  <p:stCondLst>
                                    <p:cond delay="30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3900"/>
                            </p:stCondLst>
                            <p:childTnLst>
                              <p:par>
                                <p:cTn id="47" presetID="1" presetClass="entr" presetSubtype="0" fill="hold" grpId="0" nodeType="afterEffect">
                                  <p:stCondLst>
                                    <p:cond delay="30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4200"/>
                            </p:stCondLst>
                            <p:childTnLst>
                              <p:par>
                                <p:cTn id="50" presetID="1" presetClass="entr" presetSubtype="0" fill="hold" grpId="0" nodeType="afterEffect">
                                  <p:stCondLst>
                                    <p:cond delay="30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4500"/>
                            </p:stCondLst>
                            <p:childTnLst>
                              <p:par>
                                <p:cTn id="53" presetID="1" presetClass="entr" presetSubtype="0" fill="hold" grpId="0" nodeType="afterEffect">
                                  <p:stCondLst>
                                    <p:cond delay="300"/>
                                  </p:stCondLst>
                                  <p:childTnLst>
                                    <p:set>
                                      <p:cBhvr>
                                        <p:cTn id="54" dur="1" fill="hold">
                                          <p:stCondLst>
                                            <p:cond delay="0"/>
                                          </p:stCondLst>
                                        </p:cTn>
                                        <p:tgtEl>
                                          <p:spTgt spid="23"/>
                                        </p:tgtEl>
                                        <p:attrNameLst>
                                          <p:attrName>style.visibility</p:attrName>
                                        </p:attrNameLst>
                                      </p:cBhvr>
                                      <p:to>
                                        <p:strVal val="visible"/>
                                      </p:to>
                                    </p:set>
                                  </p:childTnLst>
                                </p:cTn>
                              </p:par>
                            </p:childTnLst>
                          </p:cTn>
                        </p:par>
                        <p:par>
                          <p:cTn id="55" fill="hold">
                            <p:stCondLst>
                              <p:cond delay="4800"/>
                            </p:stCondLst>
                            <p:childTnLst>
                              <p:par>
                                <p:cTn id="56" presetID="1" presetClass="entr" presetSubtype="0" fill="hold" grpId="0" nodeType="afterEffect">
                                  <p:stCondLst>
                                    <p:cond delay="300"/>
                                  </p:stCondLst>
                                  <p:childTnLst>
                                    <p:set>
                                      <p:cBhvr>
                                        <p:cTn id="5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233616"/>
            <a:ext cx="4968552"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Today’s Agenda</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p:cNvGrpSpPr/>
          <p:nvPr/>
        </p:nvGrpSpPr>
        <p:grpSpPr>
          <a:xfrm>
            <a:off x="1915181" y="2271305"/>
            <a:ext cx="6593650" cy="1740605"/>
            <a:chOff x="1649814" y="1505669"/>
            <a:chExt cx="5760944" cy="1220075"/>
          </a:xfrm>
        </p:grpSpPr>
        <p:sp>
          <p:nvSpPr>
            <p:cNvPr id="10" name="TextBox 9"/>
            <p:cNvSpPr txBox="1"/>
            <p:nvPr/>
          </p:nvSpPr>
          <p:spPr>
            <a:xfrm>
              <a:off x="2154174" y="1519044"/>
              <a:ext cx="5256584" cy="258883"/>
            </a:xfrm>
            <a:prstGeom prst="rect">
              <a:avLst/>
            </a:prstGeom>
            <a:noFill/>
          </p:spPr>
          <p:txBody>
            <a:bodyPr wrap="square" rtlCol="0">
              <a:spAutoFit/>
            </a:bodyPr>
            <a:lstStyle/>
            <a:p>
              <a:r>
                <a:rPr lang="en-GB" dirty="0" smtClean="0"/>
                <a:t>Vincent O’Connor – Royal London</a:t>
              </a:r>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814" y="1505669"/>
              <a:ext cx="473572" cy="261938"/>
            </a:xfrm>
            <a:prstGeom prst="rect">
              <a:avLst/>
            </a:prstGeom>
          </p:spPr>
        </p:pic>
        <p:sp>
          <p:nvSpPr>
            <p:cNvPr id="15" name="TextBox 14"/>
            <p:cNvSpPr txBox="1"/>
            <p:nvPr/>
          </p:nvSpPr>
          <p:spPr>
            <a:xfrm>
              <a:off x="2131360" y="2495894"/>
              <a:ext cx="5256584" cy="229850"/>
            </a:xfrm>
            <a:prstGeom prst="rect">
              <a:avLst/>
            </a:prstGeom>
            <a:noFill/>
          </p:spPr>
          <p:txBody>
            <a:bodyPr wrap="square" rtlCol="0">
              <a:spAutoFit/>
            </a:bodyPr>
            <a:lstStyle/>
            <a:p>
              <a:r>
                <a:rPr lang="en-GB" dirty="0" smtClean="0"/>
                <a:t> </a:t>
              </a:r>
              <a:endParaRPr lang="en-GB" dirty="0"/>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419" y="2970290"/>
            <a:ext cx="542024" cy="373691"/>
          </a:xfrm>
          <a:prstGeom prst="rect">
            <a:avLst/>
          </a:prstGeom>
        </p:spPr>
      </p:pic>
      <p:sp>
        <p:nvSpPr>
          <p:cNvPr id="9" name="TextBox 8"/>
          <p:cNvSpPr txBox="1"/>
          <p:nvPr/>
        </p:nvSpPr>
        <p:spPr>
          <a:xfrm>
            <a:off x="2492443" y="2999734"/>
            <a:ext cx="6016388" cy="369332"/>
          </a:xfrm>
          <a:prstGeom prst="rect">
            <a:avLst/>
          </a:prstGeom>
          <a:noFill/>
        </p:spPr>
        <p:txBody>
          <a:bodyPr wrap="square" rtlCol="0">
            <a:spAutoFit/>
          </a:bodyPr>
          <a:lstStyle/>
          <a:p>
            <a:r>
              <a:rPr lang="en-GB" dirty="0" smtClean="0"/>
              <a:t>Richard Coulson </a:t>
            </a:r>
            <a:endParaRPr lang="en-GB" dirty="0"/>
          </a:p>
        </p:txBody>
      </p:sp>
    </p:spTree>
    <p:extLst>
      <p:ext uri="{BB962C8B-B14F-4D97-AF65-F5344CB8AC3E}">
        <p14:creationId xmlns:p14="http://schemas.microsoft.com/office/powerpoint/2010/main" val="3825619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When someone dies…delays?</a:t>
            </a:r>
          </a:p>
        </p:txBody>
      </p:sp>
      <p:sp>
        <p:nvSpPr>
          <p:cNvPr id="8" name="Content Placeholder 9"/>
          <p:cNvSpPr>
            <a:spLocks noGrp="1"/>
          </p:cNvSpPr>
          <p:nvPr>
            <p:ph idx="1"/>
          </p:nvPr>
        </p:nvSpPr>
        <p:spPr>
          <a:xfrm>
            <a:off x="868680" y="1093891"/>
            <a:ext cx="7011417" cy="3318227"/>
          </a:xfrm>
        </p:spPr>
        <p:txBody>
          <a:bodyPr/>
          <a:lstStyle/>
          <a:p>
            <a:pPr marL="0" indent="0">
              <a:spcBef>
                <a:spcPts val="0"/>
              </a:spcBef>
              <a:buNone/>
            </a:pPr>
            <a:r>
              <a:rPr lang="en-GB" sz="2200" dirty="0"/>
              <a:t>When someone dies…</a:t>
            </a:r>
          </a:p>
          <a:p>
            <a:pPr marL="355600" indent="-355600">
              <a:spcBef>
                <a:spcPts val="0"/>
              </a:spcBef>
              <a:tabLst>
                <a:tab pos="85725" algn="l"/>
              </a:tabLst>
            </a:pPr>
            <a:r>
              <a:rPr lang="en-GB" sz="2000" dirty="0"/>
              <a:t>Notify death to Register Office (within 5 days)</a:t>
            </a:r>
          </a:p>
          <a:p>
            <a:pPr marL="355600" indent="-355600">
              <a:spcBef>
                <a:spcPts val="0"/>
              </a:spcBef>
              <a:tabLst>
                <a:tab pos="85725" algn="l"/>
              </a:tabLst>
            </a:pPr>
            <a:r>
              <a:rPr lang="en-GB" sz="2000" dirty="0"/>
              <a:t>Arrange funeral</a:t>
            </a:r>
          </a:p>
          <a:p>
            <a:pPr marL="355600" indent="-355600">
              <a:spcBef>
                <a:spcPts val="0"/>
              </a:spcBef>
              <a:tabLst>
                <a:tab pos="85725" algn="l"/>
              </a:tabLst>
            </a:pPr>
            <a:r>
              <a:rPr lang="en-GB" sz="2000" dirty="0"/>
              <a:t>Contact relevant institutions</a:t>
            </a:r>
          </a:p>
          <a:p>
            <a:pPr marL="355600" indent="-355600">
              <a:spcBef>
                <a:spcPts val="0"/>
              </a:spcBef>
              <a:tabLst>
                <a:tab pos="85725" algn="l"/>
              </a:tabLst>
            </a:pPr>
            <a:r>
              <a:rPr lang="en-GB" sz="2000" dirty="0"/>
              <a:t>Contact life insurance company, register claim</a:t>
            </a:r>
          </a:p>
          <a:p>
            <a:pPr marL="355600" indent="-355600">
              <a:spcBef>
                <a:spcPts val="0"/>
              </a:spcBef>
              <a:tabLst>
                <a:tab pos="85725" algn="l"/>
              </a:tabLst>
            </a:pPr>
            <a:endParaRPr lang="en-GB" sz="2000" dirty="0"/>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grpSp>
        <p:nvGrpSpPr>
          <p:cNvPr id="4" name="Group 3">
            <a:extLst>
              <a:ext uri="{FF2B5EF4-FFF2-40B4-BE49-F238E27FC236}">
                <a16:creationId xmlns:a16="http://schemas.microsoft.com/office/drawing/2014/main" xmlns="" id="{794D97DD-E38D-4D23-821E-2F5092507F97}"/>
              </a:ext>
            </a:extLst>
          </p:cNvPr>
          <p:cNvGrpSpPr/>
          <p:nvPr/>
        </p:nvGrpSpPr>
        <p:grpSpPr>
          <a:xfrm>
            <a:off x="1657678" y="2898677"/>
            <a:ext cx="1323266" cy="1974822"/>
            <a:chOff x="1657678" y="2898677"/>
            <a:chExt cx="1323266" cy="1974822"/>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694" y="3347317"/>
              <a:ext cx="1096296" cy="152618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1657678" y="2898677"/>
              <a:ext cx="1323266" cy="43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600" dirty="0">
                  <a:solidFill>
                    <a:srgbClr val="8031A7"/>
                  </a:solidFill>
                </a:rPr>
                <a:t>Claim form</a:t>
              </a:r>
            </a:p>
          </p:txBody>
        </p:sp>
      </p:grpSp>
      <p:grpSp>
        <p:nvGrpSpPr>
          <p:cNvPr id="3" name="Group 2">
            <a:extLst>
              <a:ext uri="{FF2B5EF4-FFF2-40B4-BE49-F238E27FC236}">
                <a16:creationId xmlns:a16="http://schemas.microsoft.com/office/drawing/2014/main" xmlns="" id="{02CC1B8F-C13E-44A1-BBB5-DB91666FC3AC}"/>
              </a:ext>
            </a:extLst>
          </p:cNvPr>
          <p:cNvGrpSpPr/>
          <p:nvPr/>
        </p:nvGrpSpPr>
        <p:grpSpPr>
          <a:xfrm>
            <a:off x="3423958" y="2835070"/>
            <a:ext cx="1157186" cy="2038320"/>
            <a:chOff x="3423958" y="2835070"/>
            <a:chExt cx="1157186" cy="2038320"/>
          </a:xfrm>
        </p:grpSpPr>
        <p:pic>
          <p:nvPicPr>
            <p:cNvPr id="26" name="Picture 25" descr="cert-death-england-wales.jpg"/>
            <p:cNvPicPr>
              <a:picLocks noChangeAspect="1"/>
            </p:cNvPicPr>
            <p:nvPr/>
          </p:nvPicPr>
          <p:blipFill>
            <a:blip r:embed="rId4" cstate="print">
              <a:duotone>
                <a:prstClr val="black"/>
                <a:srgbClr val="B6F0B7">
                  <a:tint val="45000"/>
                  <a:satMod val="400000"/>
                </a:srgbClr>
              </a:duotone>
            </a:blip>
            <a:stretch>
              <a:fillRect/>
            </a:stretch>
          </p:blipFill>
          <p:spPr>
            <a:xfrm>
              <a:off x="3515397" y="3347208"/>
              <a:ext cx="1022542" cy="1526182"/>
            </a:xfrm>
            <a:prstGeom prst="rect">
              <a:avLst/>
            </a:prstGeom>
            <a:ln>
              <a:solidFill>
                <a:schemeClr val="tx1"/>
              </a:solidFill>
            </a:ln>
            <a:effectLst>
              <a:outerShdw blurRad="292100" dist="139700" dir="2700000" algn="tl" rotWithShape="0">
                <a:srgbClr val="333333">
                  <a:alpha val="65000"/>
                </a:srgbClr>
              </a:outerShdw>
            </a:effectLst>
          </p:spPr>
        </p:pic>
        <p:sp>
          <p:nvSpPr>
            <p:cNvPr id="28" name="Rectangle 27"/>
            <p:cNvSpPr/>
            <p:nvPr/>
          </p:nvSpPr>
          <p:spPr>
            <a:xfrm>
              <a:off x="3423958" y="2835070"/>
              <a:ext cx="1157186" cy="43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600" dirty="0">
                  <a:solidFill>
                    <a:srgbClr val="8031A7"/>
                  </a:solidFill>
                </a:rPr>
                <a:t>Death </a:t>
              </a:r>
            </a:p>
            <a:p>
              <a:pPr algn="ctr" defTabSz="914270"/>
              <a:r>
                <a:rPr lang="en-GB" sz="1600" dirty="0">
                  <a:solidFill>
                    <a:srgbClr val="8031A7"/>
                  </a:solidFill>
                </a:rPr>
                <a:t>certificate</a:t>
              </a:r>
            </a:p>
          </p:txBody>
        </p:sp>
      </p:grpSp>
      <p:grpSp>
        <p:nvGrpSpPr>
          <p:cNvPr id="2" name="Group 1">
            <a:extLst>
              <a:ext uri="{FF2B5EF4-FFF2-40B4-BE49-F238E27FC236}">
                <a16:creationId xmlns:a16="http://schemas.microsoft.com/office/drawing/2014/main" xmlns="" id="{25105470-BBF6-48DA-A2DF-FF2756750B07}"/>
              </a:ext>
            </a:extLst>
          </p:cNvPr>
          <p:cNvGrpSpPr/>
          <p:nvPr/>
        </p:nvGrpSpPr>
        <p:grpSpPr>
          <a:xfrm>
            <a:off x="5230073" y="2816379"/>
            <a:ext cx="1036499" cy="2057119"/>
            <a:chOff x="5230073" y="2816379"/>
            <a:chExt cx="1036499" cy="2057119"/>
          </a:xfrm>
        </p:grpSpPr>
        <p:pic>
          <p:nvPicPr>
            <p:cNvPr id="30" name="Picture 11" descr="http://2.bp.blogspot.com/-vwxVbxph9Wk/TiXaBZfzfdI/AAAAAAAAA0g/D_k-h5Eazto/s320/probate1+court+order+2+001.bmp"/>
            <p:cNvPicPr>
              <a:picLocks noChangeAspect="1" noChangeArrowheads="1"/>
            </p:cNvPicPr>
            <p:nvPr/>
          </p:nvPicPr>
          <p:blipFill>
            <a:blip r:embed="rId5" cstate="print"/>
            <a:srcRect/>
            <a:stretch>
              <a:fillRect/>
            </a:stretch>
          </p:blipFill>
          <p:spPr bwMode="auto">
            <a:xfrm>
              <a:off x="5230073" y="3347316"/>
              <a:ext cx="1036499" cy="1526182"/>
            </a:xfrm>
            <a:prstGeom prst="rect">
              <a:avLst/>
            </a:prstGeom>
            <a:ln>
              <a:solidFill>
                <a:schemeClr val="tx1"/>
              </a:solidFill>
            </a:ln>
            <a:effectLst>
              <a:outerShdw blurRad="292100" dist="139700" dir="2700000" algn="tl" rotWithShape="0">
                <a:srgbClr val="333333">
                  <a:alpha val="65000"/>
                </a:srgbClr>
              </a:outerShdw>
            </a:effectLst>
          </p:spPr>
        </p:pic>
        <p:sp>
          <p:nvSpPr>
            <p:cNvPr id="31" name="Rectangle 30"/>
            <p:cNvSpPr/>
            <p:nvPr/>
          </p:nvSpPr>
          <p:spPr>
            <a:xfrm>
              <a:off x="5230073" y="2816379"/>
              <a:ext cx="1036499" cy="43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600" dirty="0">
                  <a:solidFill>
                    <a:srgbClr val="8031A7"/>
                  </a:solidFill>
                </a:rPr>
                <a:t>Grant of </a:t>
              </a:r>
            </a:p>
            <a:p>
              <a:pPr algn="ctr" defTabSz="914270"/>
              <a:r>
                <a:rPr lang="en-GB" sz="1600" dirty="0">
                  <a:solidFill>
                    <a:srgbClr val="8031A7"/>
                  </a:solidFill>
                </a:rPr>
                <a:t>probate</a:t>
              </a:r>
            </a:p>
          </p:txBody>
        </p:sp>
      </p:grpSp>
      <p:sp>
        <p:nvSpPr>
          <p:cNvPr id="38" name="TextBox 37"/>
          <p:cNvSpPr txBox="1"/>
          <p:nvPr/>
        </p:nvSpPr>
        <p:spPr>
          <a:xfrm>
            <a:off x="5670666" y="4212365"/>
            <a:ext cx="584200" cy="914400"/>
          </a:xfrm>
          <a:prstGeom prst="rect">
            <a:avLst/>
          </a:prstGeom>
        </p:spPr>
        <p:txBody>
          <a:bodyPr vert="horz" wrap="none" lIns="0" tIns="0" rIns="0" bIns="0" rtlCol="0" anchor="t">
            <a:noAutofit/>
          </a:bodyPr>
          <a:lstStyle/>
          <a:p>
            <a:pPr algn="ctr" defTabSz="914270"/>
            <a:r>
              <a:rPr lang="en-GB" sz="4800" dirty="0">
                <a:solidFill>
                  <a:srgbClr val="FF5C39"/>
                </a:solidFill>
                <a:latin typeface="Arial Black" panose="020B0A04020102020204" pitchFamily="34" charset="0"/>
                <a:sym typeface="Wingdings"/>
              </a:rPr>
              <a:t></a:t>
            </a:r>
            <a:endParaRPr lang="en-GB" sz="4800" dirty="0">
              <a:solidFill>
                <a:srgbClr val="FF5C39"/>
              </a:solidFill>
              <a:latin typeface="Arial Black" panose="020B0A04020102020204" pitchFamily="34" charset="0"/>
            </a:endParaRPr>
          </a:p>
        </p:txBody>
      </p:sp>
      <p:sp>
        <p:nvSpPr>
          <p:cNvPr id="39" name="TextBox 38"/>
          <p:cNvSpPr txBox="1"/>
          <p:nvPr/>
        </p:nvSpPr>
        <p:spPr>
          <a:xfrm>
            <a:off x="2327650" y="4229100"/>
            <a:ext cx="599402" cy="914400"/>
          </a:xfrm>
          <a:prstGeom prst="rect">
            <a:avLst/>
          </a:prstGeom>
        </p:spPr>
        <p:txBody>
          <a:bodyPr vert="horz" wrap="none" lIns="0" tIns="0" rIns="0" bIns="0" rtlCol="0" anchor="t">
            <a:noAutofit/>
          </a:bodyPr>
          <a:lstStyle/>
          <a:p>
            <a:pPr algn="ctr" defTabSz="914270"/>
            <a:r>
              <a:rPr lang="en-GB" sz="4800" dirty="0">
                <a:solidFill>
                  <a:srgbClr val="8031A7"/>
                </a:solidFill>
                <a:latin typeface="Arial Black" panose="020B0A04020102020204" pitchFamily="34" charset="0"/>
                <a:sym typeface="Wingdings"/>
              </a:rPr>
              <a:t></a:t>
            </a:r>
            <a:endParaRPr lang="en-GB" sz="4800" dirty="0">
              <a:solidFill>
                <a:srgbClr val="8031A7"/>
              </a:solidFill>
              <a:latin typeface="Arial Black" panose="020B0A04020102020204" pitchFamily="34" charset="0"/>
            </a:endParaRPr>
          </a:p>
        </p:txBody>
      </p:sp>
      <p:sp>
        <p:nvSpPr>
          <p:cNvPr id="40" name="TextBox 39"/>
          <p:cNvSpPr txBox="1"/>
          <p:nvPr/>
        </p:nvSpPr>
        <p:spPr>
          <a:xfrm>
            <a:off x="3990488" y="4212365"/>
            <a:ext cx="599402" cy="914400"/>
          </a:xfrm>
          <a:prstGeom prst="rect">
            <a:avLst/>
          </a:prstGeom>
        </p:spPr>
        <p:txBody>
          <a:bodyPr vert="horz" wrap="none" lIns="0" tIns="0" rIns="0" bIns="0" rtlCol="0" anchor="t">
            <a:noAutofit/>
          </a:bodyPr>
          <a:lstStyle/>
          <a:p>
            <a:pPr defTabSz="914270"/>
            <a:r>
              <a:rPr lang="en-GB" sz="4800" dirty="0">
                <a:solidFill>
                  <a:srgbClr val="8031A7"/>
                </a:solidFill>
                <a:latin typeface="Arial Black" panose="020B0A04020102020204" pitchFamily="34" charset="0"/>
                <a:sym typeface="Wingdings"/>
              </a:rPr>
              <a:t></a:t>
            </a:r>
            <a:endParaRPr lang="en-GB" sz="4800" dirty="0">
              <a:solidFill>
                <a:srgbClr val="8031A7"/>
              </a:solidFill>
              <a:latin typeface="Arial Black" panose="020B0A04020102020204" pitchFamily="34" charset="0"/>
            </a:endParaRPr>
          </a:p>
        </p:txBody>
      </p:sp>
    </p:spTree>
    <p:extLst>
      <p:ext uri="{BB962C8B-B14F-4D97-AF65-F5344CB8AC3E}">
        <p14:creationId xmlns:p14="http://schemas.microsoft.com/office/powerpoint/2010/main" val="15154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453" y="2568144"/>
            <a:ext cx="1085471" cy="153344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Probate process - application</a:t>
            </a:r>
          </a:p>
        </p:txBody>
      </p:sp>
      <p:sp>
        <p:nvSpPr>
          <p:cNvPr id="8" name="Content Placeholder 9"/>
          <p:cNvSpPr>
            <a:spLocks noGrp="1"/>
          </p:cNvSpPr>
          <p:nvPr>
            <p:ph idx="1"/>
          </p:nvPr>
        </p:nvSpPr>
        <p:spPr>
          <a:xfrm>
            <a:off x="786384" y="1093891"/>
            <a:ext cx="7240017" cy="3318227"/>
          </a:xfrm>
        </p:spPr>
        <p:txBody>
          <a:bodyPr/>
          <a:lstStyle/>
          <a:p>
            <a:pPr marL="0" indent="0">
              <a:spcBef>
                <a:spcPts val="0"/>
              </a:spcBef>
              <a:buNone/>
            </a:pPr>
            <a:r>
              <a:rPr lang="en-GB" sz="2200" dirty="0"/>
              <a:t>What forms do I need?</a:t>
            </a:r>
          </a:p>
          <a:p>
            <a:pPr marL="355600" indent="-355600">
              <a:spcBef>
                <a:spcPts val="0"/>
              </a:spcBef>
              <a:tabLst>
                <a:tab pos="85725" algn="l"/>
              </a:tabLst>
            </a:pPr>
            <a:endParaRPr lang="en-GB" sz="2000" dirty="0"/>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sp>
        <p:nvSpPr>
          <p:cNvPr id="18" name="Rectangle 17"/>
          <p:cNvSpPr/>
          <p:nvPr/>
        </p:nvSpPr>
        <p:spPr>
          <a:xfrm>
            <a:off x="2741220" y="1682276"/>
            <a:ext cx="4667003" cy="1429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70"/>
            <a:r>
              <a:rPr lang="en-GB" dirty="0">
                <a:solidFill>
                  <a:prstClr val="white"/>
                </a:solidFill>
              </a:rPr>
              <a:t>Probate (confirmation in Scotland) is a necessary legal process that is required before a deceased's assets can be distributed in accordance with their will </a:t>
            </a:r>
          </a:p>
        </p:txBody>
      </p:sp>
      <p:sp>
        <p:nvSpPr>
          <p:cNvPr id="19" name="Rectangle 18"/>
          <p:cNvSpPr/>
          <p:nvPr/>
        </p:nvSpPr>
        <p:spPr>
          <a:xfrm>
            <a:off x="2741220" y="3305448"/>
            <a:ext cx="4667003" cy="1116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70"/>
            <a:r>
              <a:rPr lang="en-GB" dirty="0">
                <a:solidFill>
                  <a:prstClr val="white"/>
                </a:solidFill>
              </a:rPr>
              <a:t>For those who die intestate (without a will) the process requires a similar application process – using form PA1A</a:t>
            </a:r>
          </a:p>
        </p:txBody>
      </p:sp>
      <p:sp>
        <p:nvSpPr>
          <p:cNvPr id="11" name="Rectangle 10"/>
          <p:cNvSpPr/>
          <p:nvPr/>
        </p:nvSpPr>
        <p:spPr>
          <a:xfrm>
            <a:off x="674874" y="4488843"/>
            <a:ext cx="4902966" cy="523220"/>
          </a:xfrm>
          <a:prstGeom prst="rect">
            <a:avLst/>
          </a:prstGeom>
        </p:spPr>
        <p:txBody>
          <a:bodyPr wrap="square">
            <a:spAutoFit/>
          </a:bodyPr>
          <a:lstStyle/>
          <a:p>
            <a:pPr defTabSz="914270"/>
            <a:r>
              <a:rPr lang="en-GB" sz="1400" dirty="0">
                <a:solidFill>
                  <a:srgbClr val="8031A7"/>
                </a:solidFill>
              </a:rPr>
              <a:t>Source: gov.uk – Probate forms and guidance. Accessed March 2020 - </a:t>
            </a:r>
            <a:r>
              <a:rPr lang="en-GB" sz="1400" dirty="0">
                <a:solidFill>
                  <a:srgbClr val="8031A7"/>
                </a:solidFill>
                <a:hlinkClick r:id="rId4"/>
              </a:rPr>
              <a:t>link</a:t>
            </a:r>
            <a:endParaRPr lang="en-GB" sz="1400" dirty="0">
              <a:solidFill>
                <a:srgbClr val="8031A7"/>
              </a:solidFill>
            </a:endParaRPr>
          </a:p>
        </p:txBody>
      </p:sp>
      <p:sp>
        <p:nvSpPr>
          <p:cNvPr id="15" name="Rectangle 14"/>
          <p:cNvSpPr/>
          <p:nvPr/>
        </p:nvSpPr>
        <p:spPr>
          <a:xfrm>
            <a:off x="674873" y="1815608"/>
            <a:ext cx="1766575" cy="74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smtClean="0">
                <a:solidFill>
                  <a:srgbClr val="8031A7"/>
                </a:solidFill>
              </a:rPr>
              <a:t>PA1P  </a:t>
            </a:r>
          </a:p>
          <a:p>
            <a:pPr algn="ctr" defTabSz="914270"/>
            <a:r>
              <a:rPr lang="en-GB" sz="1400" dirty="0" smtClean="0">
                <a:solidFill>
                  <a:srgbClr val="8031A7"/>
                </a:solidFill>
              </a:rPr>
              <a:t>Application for </a:t>
            </a:r>
            <a:r>
              <a:rPr lang="en-GB" sz="1400" dirty="0">
                <a:solidFill>
                  <a:srgbClr val="8031A7"/>
                </a:solidFill>
              </a:rPr>
              <a:t>probate</a:t>
            </a:r>
          </a:p>
        </p:txBody>
      </p:sp>
    </p:spTree>
    <p:extLst>
      <p:ext uri="{BB962C8B-B14F-4D97-AF65-F5344CB8AC3E}">
        <p14:creationId xmlns:p14="http://schemas.microsoft.com/office/powerpoint/2010/main" val="163148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Probate process - application</a:t>
            </a:r>
          </a:p>
        </p:txBody>
      </p:sp>
      <p:sp>
        <p:nvSpPr>
          <p:cNvPr id="8" name="Content Placeholder 9"/>
          <p:cNvSpPr>
            <a:spLocks noGrp="1"/>
          </p:cNvSpPr>
          <p:nvPr>
            <p:ph idx="1"/>
          </p:nvPr>
        </p:nvSpPr>
        <p:spPr>
          <a:xfrm>
            <a:off x="749300" y="1093891"/>
            <a:ext cx="7277102" cy="3318227"/>
          </a:xfrm>
        </p:spPr>
        <p:txBody>
          <a:bodyPr/>
          <a:lstStyle/>
          <a:p>
            <a:pPr marL="0" indent="0">
              <a:spcBef>
                <a:spcPts val="0"/>
              </a:spcBef>
              <a:buNone/>
            </a:pPr>
            <a:r>
              <a:rPr lang="en-GB" sz="2200" dirty="0"/>
              <a:t>What forms do I need?</a:t>
            </a:r>
          </a:p>
          <a:p>
            <a:pPr marL="355600" indent="-355600">
              <a:spcBef>
                <a:spcPts val="0"/>
              </a:spcBef>
              <a:tabLst>
                <a:tab pos="85725" algn="l"/>
              </a:tabLst>
            </a:pPr>
            <a:endParaRPr lang="en-GB" sz="2000" dirty="0"/>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grpSp>
        <p:nvGrpSpPr>
          <p:cNvPr id="28" name="Group 27"/>
          <p:cNvGrpSpPr/>
          <p:nvPr/>
        </p:nvGrpSpPr>
        <p:grpSpPr>
          <a:xfrm>
            <a:off x="6726044" y="3051471"/>
            <a:ext cx="2153713" cy="557242"/>
            <a:chOff x="6155554" y="2996072"/>
            <a:chExt cx="2153713" cy="742989"/>
          </a:xfrm>
        </p:grpSpPr>
        <p:sp>
          <p:nvSpPr>
            <p:cNvPr id="29" name="Rectangle 28"/>
            <p:cNvSpPr/>
            <p:nvPr/>
          </p:nvSpPr>
          <p:spPr>
            <a:xfrm>
              <a:off x="6730916" y="2996072"/>
              <a:ext cx="1578351" cy="74298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All relevant</a:t>
              </a:r>
            </a:p>
            <a:p>
              <a:pPr algn="ctr" defTabSz="914270"/>
              <a:r>
                <a:rPr lang="en-GB" sz="1400" dirty="0">
                  <a:solidFill>
                    <a:srgbClr val="8031A7"/>
                  </a:solidFill>
                </a:rPr>
                <a:t>IHT pages</a:t>
              </a:r>
            </a:p>
          </p:txBody>
        </p:sp>
        <p:sp>
          <p:nvSpPr>
            <p:cNvPr id="30" name="TextBox 29"/>
            <p:cNvSpPr txBox="1"/>
            <p:nvPr/>
          </p:nvSpPr>
          <p:spPr>
            <a:xfrm>
              <a:off x="6155554" y="3224663"/>
              <a:ext cx="725488" cy="457200"/>
            </a:xfrm>
            <a:prstGeom prst="rect">
              <a:avLst/>
            </a:prstGeom>
          </p:spPr>
          <p:txBody>
            <a:bodyPr vert="horz" wrap="none" lIns="0" tIns="0" rIns="0" bIns="0" rtlCol="0" anchor="t">
              <a:normAutofit/>
            </a:bodyPr>
            <a:lstStyle/>
            <a:p>
              <a:pPr algn="ctr" defTabSz="914270"/>
              <a:r>
                <a:rPr lang="en-GB" sz="2000" dirty="0">
                  <a:solidFill>
                    <a:srgbClr val="8031A7"/>
                  </a:solidFill>
                  <a:latin typeface="Arial Black" panose="020B0A04020102020204" pitchFamily="34" charset="0"/>
                </a:rPr>
                <a:t>+</a:t>
              </a:r>
            </a:p>
          </p:txBody>
        </p:sp>
      </p:grpSp>
      <p:grpSp>
        <p:nvGrpSpPr>
          <p:cNvPr id="31" name="Group 30"/>
          <p:cNvGrpSpPr/>
          <p:nvPr/>
        </p:nvGrpSpPr>
        <p:grpSpPr>
          <a:xfrm>
            <a:off x="749299" y="1815608"/>
            <a:ext cx="1578351" cy="2285980"/>
            <a:chOff x="749300" y="1853083"/>
            <a:chExt cx="1578351" cy="2285980"/>
          </a:xfrm>
        </p:grpSpPr>
        <p:sp>
          <p:nvSpPr>
            <p:cNvPr id="32" name="Rectangle 31"/>
            <p:cNvSpPr/>
            <p:nvPr/>
          </p:nvSpPr>
          <p:spPr>
            <a:xfrm>
              <a:off x="749300" y="1853083"/>
              <a:ext cx="1578351" cy="74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smtClean="0">
                  <a:solidFill>
                    <a:srgbClr val="8031A7"/>
                  </a:solidFill>
                </a:rPr>
                <a:t>PA1P  </a:t>
              </a:r>
              <a:r>
                <a:rPr lang="en-GB" sz="1400" dirty="0">
                  <a:solidFill>
                    <a:srgbClr val="8031A7"/>
                  </a:solidFill>
                </a:rPr>
                <a:t>Application for probate</a:t>
              </a: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454" y="2605619"/>
              <a:ext cx="1085471" cy="153344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grpSp>
        <p:nvGrpSpPr>
          <p:cNvPr id="34" name="Group 33"/>
          <p:cNvGrpSpPr/>
          <p:nvPr/>
        </p:nvGrpSpPr>
        <p:grpSpPr>
          <a:xfrm>
            <a:off x="2327650" y="1815607"/>
            <a:ext cx="1578351" cy="2285981"/>
            <a:chOff x="2736290" y="1853082"/>
            <a:chExt cx="1578351" cy="2285981"/>
          </a:xfrm>
        </p:grpSpPr>
        <p:sp>
          <p:nvSpPr>
            <p:cNvPr id="35" name="Rectangle 34"/>
            <p:cNvSpPr/>
            <p:nvPr/>
          </p:nvSpPr>
          <p:spPr>
            <a:xfrm>
              <a:off x="2736290" y="1853082"/>
              <a:ext cx="1578351" cy="74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IHT 205 Return of estate information</a:t>
              </a:r>
            </a:p>
          </p:txBody>
        </p:sp>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350" y="2596071"/>
              <a:ext cx="1092230" cy="154299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grpSp>
        <p:nvGrpSpPr>
          <p:cNvPr id="37" name="Group 36"/>
          <p:cNvGrpSpPr/>
          <p:nvPr/>
        </p:nvGrpSpPr>
        <p:grpSpPr>
          <a:xfrm>
            <a:off x="3906001" y="1815606"/>
            <a:ext cx="1578351" cy="2285983"/>
            <a:chOff x="4823642" y="1853081"/>
            <a:chExt cx="1578351" cy="2285983"/>
          </a:xfrm>
        </p:grpSpPr>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0083" y="2605620"/>
              <a:ext cx="1085471" cy="153344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9" name="Rectangle 38"/>
            <p:cNvSpPr/>
            <p:nvPr/>
          </p:nvSpPr>
          <p:spPr>
            <a:xfrm>
              <a:off x="4823642" y="1853081"/>
              <a:ext cx="1578351" cy="74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IHT 400 Inheritance tax account</a:t>
              </a:r>
            </a:p>
          </p:txBody>
        </p:sp>
      </p:grpSp>
      <p:grpSp>
        <p:nvGrpSpPr>
          <p:cNvPr id="40" name="Group 39"/>
          <p:cNvGrpSpPr/>
          <p:nvPr/>
        </p:nvGrpSpPr>
        <p:grpSpPr>
          <a:xfrm>
            <a:off x="5484352" y="1844197"/>
            <a:ext cx="1578351" cy="2270285"/>
            <a:chOff x="4822205" y="4114482"/>
            <a:chExt cx="1578351" cy="2270285"/>
          </a:xfrm>
        </p:grpSpPr>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0082" y="4851324"/>
              <a:ext cx="1082599" cy="153344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2" name="Rectangle 41"/>
            <p:cNvSpPr/>
            <p:nvPr/>
          </p:nvSpPr>
          <p:spPr>
            <a:xfrm>
              <a:off x="4822205" y="4114482"/>
              <a:ext cx="1578351" cy="74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IHT 400 Inheritance tax calculation</a:t>
              </a:r>
            </a:p>
          </p:txBody>
        </p:sp>
      </p:grpSp>
      <p:sp>
        <p:nvSpPr>
          <p:cNvPr id="21" name="Rectangle 20">
            <a:extLst>
              <a:ext uri="{FF2B5EF4-FFF2-40B4-BE49-F238E27FC236}">
                <a16:creationId xmlns:a16="http://schemas.microsoft.com/office/drawing/2014/main" xmlns="" id="{4C0D9B60-1313-490E-8EDE-A84B1B55497C}"/>
              </a:ext>
            </a:extLst>
          </p:cNvPr>
          <p:cNvSpPr/>
          <p:nvPr/>
        </p:nvSpPr>
        <p:spPr>
          <a:xfrm>
            <a:off x="674874" y="4488843"/>
            <a:ext cx="4902966" cy="523220"/>
          </a:xfrm>
          <a:prstGeom prst="rect">
            <a:avLst/>
          </a:prstGeom>
        </p:spPr>
        <p:txBody>
          <a:bodyPr wrap="square">
            <a:spAutoFit/>
          </a:bodyPr>
          <a:lstStyle/>
          <a:p>
            <a:pPr defTabSz="914270"/>
            <a:r>
              <a:rPr lang="en-GB" sz="1400" dirty="0">
                <a:solidFill>
                  <a:srgbClr val="8031A7"/>
                </a:solidFill>
              </a:rPr>
              <a:t>Source: gov.uk – Probate forms and guidance. Accessed March 2020 - </a:t>
            </a:r>
            <a:r>
              <a:rPr lang="en-GB" sz="1400" dirty="0">
                <a:solidFill>
                  <a:srgbClr val="8031A7"/>
                </a:solidFill>
                <a:hlinkClick r:id="rId7"/>
              </a:rPr>
              <a:t>link</a:t>
            </a:r>
            <a:endParaRPr lang="en-GB" sz="1400" dirty="0">
              <a:solidFill>
                <a:srgbClr val="8031A7"/>
              </a:solidFill>
            </a:endParaRPr>
          </a:p>
        </p:txBody>
      </p:sp>
    </p:spTree>
    <p:extLst>
      <p:ext uri="{BB962C8B-B14F-4D97-AF65-F5344CB8AC3E}">
        <p14:creationId xmlns:p14="http://schemas.microsoft.com/office/powerpoint/2010/main" val="23719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Probate process - IHT400</a:t>
            </a:r>
          </a:p>
        </p:txBody>
      </p:sp>
      <p:sp>
        <p:nvSpPr>
          <p:cNvPr id="70" name="Content Placeholder 9"/>
          <p:cNvSpPr>
            <a:spLocks noGrp="1"/>
          </p:cNvSpPr>
          <p:nvPr>
            <p:ph idx="1"/>
          </p:nvPr>
        </p:nvSpPr>
        <p:spPr>
          <a:xfrm>
            <a:off x="905256" y="1093891"/>
            <a:ext cx="7121145" cy="3318227"/>
          </a:xfrm>
        </p:spPr>
        <p:txBody>
          <a:bodyPr/>
          <a:lstStyle/>
          <a:p>
            <a:pPr marL="0" indent="0">
              <a:spcBef>
                <a:spcPts val="0"/>
              </a:spcBef>
              <a:buNone/>
            </a:pPr>
            <a:r>
              <a:rPr lang="en-GB" sz="2200" dirty="0"/>
              <a:t>What forms do I need?</a:t>
            </a:r>
          </a:p>
          <a:p>
            <a:pPr marL="355600" indent="-355600">
              <a:spcBef>
                <a:spcPts val="0"/>
              </a:spcBef>
              <a:tabLst>
                <a:tab pos="85725" algn="l"/>
              </a:tabLst>
            </a:pPr>
            <a:endParaRPr lang="en-GB" sz="2000" dirty="0"/>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sp>
        <p:nvSpPr>
          <p:cNvPr id="2" name="Rectangle 1"/>
          <p:cNvSpPr/>
          <p:nvPr/>
        </p:nvSpPr>
        <p:spPr>
          <a:xfrm>
            <a:off x="672092" y="4696593"/>
            <a:ext cx="6140187" cy="307777"/>
          </a:xfrm>
          <a:prstGeom prst="rect">
            <a:avLst/>
          </a:prstGeom>
        </p:spPr>
        <p:txBody>
          <a:bodyPr wrap="square">
            <a:spAutoFit/>
          </a:bodyPr>
          <a:lstStyle/>
          <a:p>
            <a:pPr defTabSz="914270"/>
            <a:r>
              <a:rPr lang="en-GB" sz="1400" dirty="0">
                <a:solidFill>
                  <a:srgbClr val="8031A7"/>
                </a:solidFill>
              </a:rPr>
              <a:t>Source: gov.uk – IHT account (IHT400). Accessed March 2020  – </a:t>
            </a:r>
            <a:r>
              <a:rPr lang="en-GB" sz="1400" dirty="0">
                <a:solidFill>
                  <a:srgbClr val="8031A7"/>
                </a:solidFill>
                <a:hlinkClick r:id="rId3"/>
              </a:rPr>
              <a:t>link</a:t>
            </a:r>
            <a:endParaRPr lang="en-GB" sz="1400" dirty="0">
              <a:solidFill>
                <a:srgbClr val="8031A7"/>
              </a:solidFill>
            </a:endParaRPr>
          </a:p>
        </p:txBody>
      </p:sp>
      <p:sp>
        <p:nvSpPr>
          <p:cNvPr id="19" name="Rectangle 18"/>
          <p:cNvSpPr/>
          <p:nvPr/>
        </p:nvSpPr>
        <p:spPr>
          <a:xfrm>
            <a:off x="826758" y="1876911"/>
            <a:ext cx="1578351" cy="557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IHT 400 Inheritance tax account</a:t>
            </a:r>
          </a:p>
        </p:txBody>
      </p:sp>
      <p:sp>
        <p:nvSpPr>
          <p:cNvPr id="20" name="TextBox 19"/>
          <p:cNvSpPr txBox="1"/>
          <p:nvPr/>
        </p:nvSpPr>
        <p:spPr>
          <a:xfrm>
            <a:off x="2158669" y="2816352"/>
            <a:ext cx="725488" cy="324968"/>
          </a:xfrm>
          <a:prstGeom prst="rect">
            <a:avLst/>
          </a:prstGeom>
        </p:spPr>
        <p:txBody>
          <a:bodyPr vert="horz" wrap="none" lIns="0" tIns="0" rIns="0" bIns="0" rtlCol="0" anchor="t">
            <a:normAutofit/>
          </a:bodyPr>
          <a:lstStyle/>
          <a:p>
            <a:pPr algn="ctr" defTabSz="914270"/>
            <a:r>
              <a:rPr lang="en-GB" sz="2000" dirty="0">
                <a:solidFill>
                  <a:srgbClr val="8031A7"/>
                </a:solidFill>
                <a:latin typeface="Arial Black" panose="020B0A04020102020204" pitchFamily="34" charset="0"/>
              </a:rPr>
              <a:t>+</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633" y="2597022"/>
            <a:ext cx="1082599" cy="153344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9839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Probate process - IHT400</a:t>
            </a:r>
          </a:p>
        </p:txBody>
      </p:sp>
      <p:sp>
        <p:nvSpPr>
          <p:cNvPr id="42" name="Rectangle 41"/>
          <p:cNvSpPr/>
          <p:nvPr/>
        </p:nvSpPr>
        <p:spPr>
          <a:xfrm>
            <a:off x="3621024" y="1532978"/>
            <a:ext cx="2542032"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IHT401 – Domicile outside the UK</a:t>
            </a:r>
          </a:p>
        </p:txBody>
      </p:sp>
      <p:sp>
        <p:nvSpPr>
          <p:cNvPr id="47" name="Rectangle 46"/>
          <p:cNvSpPr/>
          <p:nvPr/>
        </p:nvSpPr>
        <p:spPr>
          <a:xfrm>
            <a:off x="6272783" y="1532978"/>
            <a:ext cx="2510456"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IHT402 –Claim to transfer unused nil rate band</a:t>
            </a:r>
          </a:p>
        </p:txBody>
      </p:sp>
      <p:sp>
        <p:nvSpPr>
          <p:cNvPr id="48" name="Rectangle 47"/>
          <p:cNvSpPr/>
          <p:nvPr/>
        </p:nvSpPr>
        <p:spPr>
          <a:xfrm>
            <a:off x="3621024" y="2052072"/>
            <a:ext cx="255820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IHT403 – Gifts and other transfers of value</a:t>
            </a:r>
          </a:p>
        </p:txBody>
      </p:sp>
      <p:sp>
        <p:nvSpPr>
          <p:cNvPr id="49" name="Rectangle 48"/>
          <p:cNvSpPr/>
          <p:nvPr/>
        </p:nvSpPr>
        <p:spPr>
          <a:xfrm>
            <a:off x="6272783" y="2064367"/>
            <a:ext cx="2510456"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IHT404 – Jointly owned assets</a:t>
            </a:r>
          </a:p>
        </p:txBody>
      </p:sp>
      <p:sp>
        <p:nvSpPr>
          <p:cNvPr id="50" name="Rectangle 49"/>
          <p:cNvSpPr/>
          <p:nvPr/>
        </p:nvSpPr>
        <p:spPr>
          <a:xfrm>
            <a:off x="3604856" y="2590441"/>
            <a:ext cx="255820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IHT405 – Houses, land, buildings and interest in land</a:t>
            </a:r>
          </a:p>
        </p:txBody>
      </p:sp>
      <p:sp>
        <p:nvSpPr>
          <p:cNvPr id="51" name="Rectangle 50"/>
          <p:cNvSpPr/>
          <p:nvPr/>
        </p:nvSpPr>
        <p:spPr>
          <a:xfrm>
            <a:off x="6272783" y="2590441"/>
            <a:ext cx="2510456"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IHT406 –Bank and building society accounts</a:t>
            </a:r>
          </a:p>
        </p:txBody>
      </p:sp>
      <p:sp>
        <p:nvSpPr>
          <p:cNvPr id="52" name="Rectangle 51"/>
          <p:cNvSpPr/>
          <p:nvPr/>
        </p:nvSpPr>
        <p:spPr>
          <a:xfrm>
            <a:off x="3621024" y="3118390"/>
            <a:ext cx="2542032"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IHT407 – Household and personal Goods</a:t>
            </a:r>
          </a:p>
        </p:txBody>
      </p:sp>
      <p:sp>
        <p:nvSpPr>
          <p:cNvPr id="53" name="Rectangle 52"/>
          <p:cNvSpPr/>
          <p:nvPr/>
        </p:nvSpPr>
        <p:spPr>
          <a:xfrm>
            <a:off x="6272783" y="3118390"/>
            <a:ext cx="2542033"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IHT408 – Household and personal goods donated to charity</a:t>
            </a:r>
          </a:p>
        </p:txBody>
      </p:sp>
      <p:sp>
        <p:nvSpPr>
          <p:cNvPr id="70" name="Content Placeholder 9"/>
          <p:cNvSpPr>
            <a:spLocks noGrp="1"/>
          </p:cNvSpPr>
          <p:nvPr>
            <p:ph idx="1"/>
          </p:nvPr>
        </p:nvSpPr>
        <p:spPr>
          <a:xfrm>
            <a:off x="625590" y="1095302"/>
            <a:ext cx="7130289" cy="3318227"/>
          </a:xfrm>
        </p:spPr>
        <p:txBody>
          <a:bodyPr/>
          <a:lstStyle/>
          <a:p>
            <a:pPr marL="0" indent="0">
              <a:spcBef>
                <a:spcPts val="0"/>
              </a:spcBef>
              <a:buNone/>
            </a:pPr>
            <a:r>
              <a:rPr lang="en-GB" sz="2200" dirty="0"/>
              <a:t>What forms do I need?</a:t>
            </a:r>
          </a:p>
          <a:p>
            <a:pPr marL="355600" indent="-355600">
              <a:spcBef>
                <a:spcPts val="0"/>
              </a:spcBef>
              <a:tabLst>
                <a:tab pos="85725" algn="l"/>
              </a:tabLst>
            </a:pPr>
            <a:endParaRPr lang="en-GB" sz="2000" dirty="0"/>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sp>
        <p:nvSpPr>
          <p:cNvPr id="63" name="Rectangle 62"/>
          <p:cNvSpPr/>
          <p:nvPr/>
        </p:nvSpPr>
        <p:spPr>
          <a:xfrm>
            <a:off x="4908208" y="3651293"/>
            <a:ext cx="2542032"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IHT409 – Pensions</a:t>
            </a:r>
          </a:p>
        </p:txBody>
      </p:sp>
      <p:sp>
        <p:nvSpPr>
          <p:cNvPr id="19" name="Rectangle 18"/>
          <p:cNvSpPr/>
          <p:nvPr/>
        </p:nvSpPr>
        <p:spPr>
          <a:xfrm>
            <a:off x="826758" y="1876911"/>
            <a:ext cx="1578351" cy="557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IHT 400 Inheritance tax account</a:t>
            </a:r>
          </a:p>
        </p:txBody>
      </p:sp>
      <p:sp>
        <p:nvSpPr>
          <p:cNvPr id="20" name="TextBox 19"/>
          <p:cNvSpPr txBox="1"/>
          <p:nvPr/>
        </p:nvSpPr>
        <p:spPr>
          <a:xfrm>
            <a:off x="2158669" y="2798420"/>
            <a:ext cx="725488" cy="342900"/>
          </a:xfrm>
          <a:prstGeom prst="rect">
            <a:avLst/>
          </a:prstGeom>
        </p:spPr>
        <p:txBody>
          <a:bodyPr vert="horz" wrap="none" lIns="0" tIns="0" rIns="0" bIns="0" rtlCol="0" anchor="t">
            <a:normAutofit/>
          </a:bodyPr>
          <a:lstStyle/>
          <a:p>
            <a:pPr algn="ctr" defTabSz="914270"/>
            <a:r>
              <a:rPr lang="en-GB" sz="2000" dirty="0">
                <a:solidFill>
                  <a:srgbClr val="8031A7"/>
                </a:solidFill>
                <a:latin typeface="Arial Black" panose="020B0A04020102020204" pitchFamily="34" charset="0"/>
              </a:rPr>
              <a:t>+</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633" y="2597022"/>
            <a:ext cx="1082599" cy="153344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Rectangle 17">
            <a:extLst>
              <a:ext uri="{FF2B5EF4-FFF2-40B4-BE49-F238E27FC236}">
                <a16:creationId xmlns:a16="http://schemas.microsoft.com/office/drawing/2014/main" xmlns="" id="{A42FED01-1632-4B6B-9EFC-50AE8E97A547}"/>
              </a:ext>
            </a:extLst>
          </p:cNvPr>
          <p:cNvSpPr/>
          <p:nvPr/>
        </p:nvSpPr>
        <p:spPr>
          <a:xfrm>
            <a:off x="672092" y="4696593"/>
            <a:ext cx="6140187" cy="307777"/>
          </a:xfrm>
          <a:prstGeom prst="rect">
            <a:avLst/>
          </a:prstGeom>
        </p:spPr>
        <p:txBody>
          <a:bodyPr wrap="square">
            <a:spAutoFit/>
          </a:bodyPr>
          <a:lstStyle/>
          <a:p>
            <a:pPr defTabSz="914270"/>
            <a:r>
              <a:rPr lang="en-GB" sz="1400" dirty="0">
                <a:solidFill>
                  <a:srgbClr val="8031A7"/>
                </a:solidFill>
              </a:rPr>
              <a:t>Source: gov.uk – IHT account (IHT400). Accessed March 2020  – </a:t>
            </a:r>
            <a:r>
              <a:rPr lang="en-GB" sz="1400" dirty="0">
                <a:solidFill>
                  <a:srgbClr val="8031A7"/>
                </a:solidFill>
                <a:hlinkClick r:id="rId4"/>
              </a:rPr>
              <a:t>link</a:t>
            </a:r>
            <a:endParaRPr lang="en-GB" sz="1400" dirty="0">
              <a:solidFill>
                <a:srgbClr val="8031A7"/>
              </a:solidFill>
            </a:endParaRPr>
          </a:p>
        </p:txBody>
      </p:sp>
    </p:spTree>
    <p:extLst>
      <p:ext uri="{BB962C8B-B14F-4D97-AF65-F5344CB8AC3E}">
        <p14:creationId xmlns:p14="http://schemas.microsoft.com/office/powerpoint/2010/main" val="416777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47"/>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50"/>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51"/>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52"/>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53"/>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48" grpId="0" animBg="1"/>
      <p:bldP spid="49" grpId="0" animBg="1"/>
      <p:bldP spid="50" grpId="0" animBg="1"/>
      <p:bldP spid="51" grpId="0" animBg="1"/>
      <p:bldP spid="52" grpId="0" animBg="1"/>
      <p:bldP spid="53" grpId="0" animBg="1"/>
      <p:bldP spid="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Probate process - IHT400</a:t>
            </a:r>
          </a:p>
        </p:txBody>
      </p:sp>
      <p:sp>
        <p:nvSpPr>
          <p:cNvPr id="70" name="Content Placeholder 9"/>
          <p:cNvSpPr>
            <a:spLocks noGrp="1"/>
          </p:cNvSpPr>
          <p:nvPr>
            <p:ph idx="1"/>
          </p:nvPr>
        </p:nvSpPr>
        <p:spPr>
          <a:xfrm>
            <a:off x="630936" y="1093891"/>
            <a:ext cx="7130289" cy="3318227"/>
          </a:xfrm>
        </p:spPr>
        <p:txBody>
          <a:bodyPr/>
          <a:lstStyle/>
          <a:p>
            <a:pPr marL="0" indent="0">
              <a:spcBef>
                <a:spcPts val="0"/>
              </a:spcBef>
              <a:buNone/>
            </a:pPr>
            <a:r>
              <a:rPr lang="en-GB" sz="2200" dirty="0"/>
              <a:t>What forms do I need?</a:t>
            </a:r>
          </a:p>
          <a:p>
            <a:pPr marL="355600" indent="-355600">
              <a:spcBef>
                <a:spcPts val="0"/>
              </a:spcBef>
              <a:tabLst>
                <a:tab pos="85725" algn="l"/>
              </a:tabLst>
            </a:pPr>
            <a:endParaRPr lang="en-GB" sz="2000" dirty="0"/>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sp>
        <p:nvSpPr>
          <p:cNvPr id="91" name="Rectangle 90"/>
          <p:cNvSpPr/>
          <p:nvPr/>
        </p:nvSpPr>
        <p:spPr>
          <a:xfrm>
            <a:off x="3593591" y="1554645"/>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IHT410 – Life assurance and annuities</a:t>
            </a:r>
          </a:p>
        </p:txBody>
      </p:sp>
      <p:sp>
        <p:nvSpPr>
          <p:cNvPr id="92" name="Rectangle 91"/>
          <p:cNvSpPr/>
          <p:nvPr/>
        </p:nvSpPr>
        <p:spPr>
          <a:xfrm>
            <a:off x="6190730" y="1554645"/>
            <a:ext cx="2518859"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IHT411 – Listed stocks and shares</a:t>
            </a:r>
          </a:p>
        </p:txBody>
      </p:sp>
      <p:sp>
        <p:nvSpPr>
          <p:cNvPr id="93" name="Rectangle 92"/>
          <p:cNvSpPr/>
          <p:nvPr/>
        </p:nvSpPr>
        <p:spPr>
          <a:xfrm>
            <a:off x="3593591" y="2053205"/>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IHT412 – Unlisted stocks and shares</a:t>
            </a:r>
          </a:p>
        </p:txBody>
      </p:sp>
      <p:sp>
        <p:nvSpPr>
          <p:cNvPr id="94" name="Rectangle 93"/>
          <p:cNvSpPr/>
          <p:nvPr/>
        </p:nvSpPr>
        <p:spPr>
          <a:xfrm>
            <a:off x="6190707" y="2065380"/>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IHT413 –Business and partnership interests and assets</a:t>
            </a:r>
          </a:p>
        </p:txBody>
      </p:sp>
      <p:sp>
        <p:nvSpPr>
          <p:cNvPr id="95" name="Rectangle 94"/>
          <p:cNvSpPr/>
          <p:nvPr/>
        </p:nvSpPr>
        <p:spPr>
          <a:xfrm>
            <a:off x="3593592" y="2574282"/>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IHT414 – Agricultural relief</a:t>
            </a:r>
          </a:p>
        </p:txBody>
      </p:sp>
      <p:sp>
        <p:nvSpPr>
          <p:cNvPr id="96" name="Rectangle 95"/>
          <p:cNvSpPr/>
          <p:nvPr/>
        </p:nvSpPr>
        <p:spPr>
          <a:xfrm>
            <a:off x="6190708" y="2588633"/>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IHT415 – Interest in another estate</a:t>
            </a:r>
          </a:p>
        </p:txBody>
      </p:sp>
      <p:sp>
        <p:nvSpPr>
          <p:cNvPr id="97" name="Rectangle 96"/>
          <p:cNvSpPr/>
          <p:nvPr/>
        </p:nvSpPr>
        <p:spPr>
          <a:xfrm>
            <a:off x="3593592" y="3095404"/>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IHT416 – Debts due to the estate</a:t>
            </a:r>
          </a:p>
        </p:txBody>
      </p:sp>
      <p:sp>
        <p:nvSpPr>
          <p:cNvPr id="98" name="Rectangle 97"/>
          <p:cNvSpPr/>
          <p:nvPr/>
        </p:nvSpPr>
        <p:spPr>
          <a:xfrm>
            <a:off x="6190708" y="3095404"/>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IHT417 –Foreign assets</a:t>
            </a:r>
          </a:p>
        </p:txBody>
      </p:sp>
      <p:sp>
        <p:nvSpPr>
          <p:cNvPr id="99" name="Rectangle 98"/>
          <p:cNvSpPr/>
          <p:nvPr/>
        </p:nvSpPr>
        <p:spPr>
          <a:xfrm>
            <a:off x="4901183" y="3623032"/>
            <a:ext cx="2518880"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IHT418 – Assets held in trust</a:t>
            </a:r>
          </a:p>
        </p:txBody>
      </p:sp>
      <p:sp>
        <p:nvSpPr>
          <p:cNvPr id="19" name="Rectangle 18"/>
          <p:cNvSpPr/>
          <p:nvPr/>
        </p:nvSpPr>
        <p:spPr>
          <a:xfrm>
            <a:off x="826758" y="1876911"/>
            <a:ext cx="1578351" cy="557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IHT 400 Inheritance tax account</a:t>
            </a:r>
          </a:p>
        </p:txBody>
      </p:sp>
      <p:sp>
        <p:nvSpPr>
          <p:cNvPr id="20" name="TextBox 19"/>
          <p:cNvSpPr txBox="1"/>
          <p:nvPr/>
        </p:nvSpPr>
        <p:spPr>
          <a:xfrm>
            <a:off x="2158669" y="2798420"/>
            <a:ext cx="725488" cy="342900"/>
          </a:xfrm>
          <a:prstGeom prst="rect">
            <a:avLst/>
          </a:prstGeom>
        </p:spPr>
        <p:txBody>
          <a:bodyPr vert="horz" wrap="none" lIns="0" tIns="0" rIns="0" bIns="0" rtlCol="0" anchor="t">
            <a:normAutofit/>
          </a:bodyPr>
          <a:lstStyle/>
          <a:p>
            <a:pPr algn="ctr" defTabSz="914270"/>
            <a:r>
              <a:rPr lang="en-GB" sz="2000" dirty="0">
                <a:solidFill>
                  <a:srgbClr val="8031A7"/>
                </a:solidFill>
                <a:latin typeface="Arial Black" panose="020B0A04020102020204" pitchFamily="34" charset="0"/>
              </a:rPr>
              <a:t>+</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633" y="2597022"/>
            <a:ext cx="1082599" cy="153344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Rectangle 17">
            <a:extLst>
              <a:ext uri="{FF2B5EF4-FFF2-40B4-BE49-F238E27FC236}">
                <a16:creationId xmlns:a16="http://schemas.microsoft.com/office/drawing/2014/main" xmlns="" id="{C97A3D77-E841-4308-8F0F-56B88A75C7D7}"/>
              </a:ext>
            </a:extLst>
          </p:cNvPr>
          <p:cNvSpPr/>
          <p:nvPr/>
        </p:nvSpPr>
        <p:spPr>
          <a:xfrm>
            <a:off x="672092" y="4696593"/>
            <a:ext cx="6140187" cy="307777"/>
          </a:xfrm>
          <a:prstGeom prst="rect">
            <a:avLst/>
          </a:prstGeom>
        </p:spPr>
        <p:txBody>
          <a:bodyPr wrap="square">
            <a:spAutoFit/>
          </a:bodyPr>
          <a:lstStyle/>
          <a:p>
            <a:pPr defTabSz="914270"/>
            <a:r>
              <a:rPr lang="en-GB" sz="1400" dirty="0">
                <a:solidFill>
                  <a:srgbClr val="8031A7"/>
                </a:solidFill>
              </a:rPr>
              <a:t>Source: gov.uk – IHT account (IHT400). Accessed March 2020  – </a:t>
            </a:r>
            <a:r>
              <a:rPr lang="en-GB" sz="1400" dirty="0">
                <a:solidFill>
                  <a:srgbClr val="8031A7"/>
                </a:solidFill>
                <a:hlinkClick r:id="rId4"/>
              </a:rPr>
              <a:t>link</a:t>
            </a:r>
            <a:endParaRPr lang="en-GB" sz="1400" dirty="0">
              <a:solidFill>
                <a:srgbClr val="8031A7"/>
              </a:solidFill>
            </a:endParaRPr>
          </a:p>
        </p:txBody>
      </p:sp>
    </p:spTree>
    <p:extLst>
      <p:ext uri="{BB962C8B-B14F-4D97-AF65-F5344CB8AC3E}">
        <p14:creationId xmlns:p14="http://schemas.microsoft.com/office/powerpoint/2010/main" val="30556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92"/>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93"/>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94"/>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95"/>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96"/>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97"/>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98"/>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animBg="1"/>
      <p:bldP spid="98" grpId="0" animBg="1"/>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a:t>It’s all about trust(s)</a:t>
            </a:r>
          </a:p>
        </p:txBody>
      </p:sp>
      <p:sp>
        <p:nvSpPr>
          <p:cNvPr id="7" name="Text Placeholder 6"/>
          <p:cNvSpPr>
            <a:spLocks noGrp="1"/>
          </p:cNvSpPr>
          <p:nvPr>
            <p:ph type="body" sz="quarter" idx="13"/>
          </p:nvPr>
        </p:nvSpPr>
        <p:spPr/>
        <p:txBody>
          <a:bodyPr/>
          <a:lstStyle/>
          <a:p>
            <a:r>
              <a:rPr lang="en-GB" cap="none" dirty="0"/>
              <a:t>Probate process - IHT400</a:t>
            </a:r>
          </a:p>
        </p:txBody>
      </p:sp>
      <p:sp>
        <p:nvSpPr>
          <p:cNvPr id="70" name="Content Placeholder 9"/>
          <p:cNvSpPr>
            <a:spLocks noGrp="1"/>
          </p:cNvSpPr>
          <p:nvPr>
            <p:ph idx="1"/>
          </p:nvPr>
        </p:nvSpPr>
        <p:spPr>
          <a:xfrm>
            <a:off x="634994" y="1093891"/>
            <a:ext cx="7126232" cy="3318227"/>
          </a:xfrm>
        </p:spPr>
        <p:txBody>
          <a:bodyPr/>
          <a:lstStyle/>
          <a:p>
            <a:pPr marL="0" indent="0">
              <a:spcBef>
                <a:spcPts val="0"/>
              </a:spcBef>
              <a:buNone/>
            </a:pPr>
            <a:r>
              <a:rPr lang="en-GB" sz="2200" dirty="0"/>
              <a:t>What forms do I need?</a:t>
            </a:r>
          </a:p>
          <a:p>
            <a:pPr marL="355600" indent="-355600">
              <a:spcBef>
                <a:spcPts val="0"/>
              </a:spcBef>
              <a:tabLst>
                <a:tab pos="85725" algn="l"/>
              </a:tabLst>
            </a:pPr>
            <a:endParaRPr lang="en-GB" sz="2000" dirty="0"/>
          </a:p>
          <a:p>
            <a:pPr marL="355600" indent="-355600">
              <a:spcBef>
                <a:spcPts val="0"/>
              </a:spcBef>
              <a:tabLst>
                <a:tab pos="85725" algn="l"/>
              </a:tabLst>
            </a:pPr>
            <a:endParaRPr lang="en-GB" dirty="0"/>
          </a:p>
          <a:p>
            <a:pPr marL="355600" indent="-355600">
              <a:spcBef>
                <a:spcPts val="0"/>
              </a:spcBef>
              <a:tabLst>
                <a:tab pos="85725" algn="l"/>
              </a:tabLst>
            </a:pPr>
            <a:endParaRPr lang="en-GB" dirty="0"/>
          </a:p>
          <a:p>
            <a:pPr marL="0" indent="0">
              <a:spcBef>
                <a:spcPts val="0"/>
              </a:spcBef>
              <a:buNone/>
            </a:pPr>
            <a:endParaRPr lang="en-GB" dirty="0"/>
          </a:p>
        </p:txBody>
      </p:sp>
      <p:sp>
        <p:nvSpPr>
          <p:cNvPr id="35" name="Rectangle 34"/>
          <p:cNvSpPr/>
          <p:nvPr/>
        </p:nvSpPr>
        <p:spPr>
          <a:xfrm>
            <a:off x="3666744" y="2525080"/>
            <a:ext cx="2425079" cy="433480"/>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IHT423 – Direct payment scheme bank or building society</a:t>
            </a:r>
          </a:p>
        </p:txBody>
      </p:sp>
      <p:sp>
        <p:nvSpPr>
          <p:cNvPr id="36" name="Rectangle 35"/>
          <p:cNvSpPr/>
          <p:nvPr/>
        </p:nvSpPr>
        <p:spPr>
          <a:xfrm>
            <a:off x="6170935" y="2520690"/>
            <a:ext cx="2506721" cy="440079"/>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IHT430 – Reduced rate of inheritance tax</a:t>
            </a:r>
          </a:p>
        </p:txBody>
      </p:sp>
      <p:sp>
        <p:nvSpPr>
          <p:cNvPr id="37" name="Rectangle 36"/>
          <p:cNvSpPr/>
          <p:nvPr/>
        </p:nvSpPr>
        <p:spPr>
          <a:xfrm>
            <a:off x="6170936" y="3034349"/>
            <a:ext cx="2513054" cy="433480"/>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70"/>
            <a:r>
              <a:rPr lang="en-GB" sz="1200" dirty="0">
                <a:solidFill>
                  <a:srgbClr val="8031A7"/>
                </a:solidFill>
              </a:rPr>
              <a:t>IHT436 - Claim transferable residence nil rate band</a:t>
            </a:r>
          </a:p>
        </p:txBody>
      </p:sp>
      <p:sp>
        <p:nvSpPr>
          <p:cNvPr id="38" name="Rectangle 37"/>
          <p:cNvSpPr/>
          <p:nvPr/>
        </p:nvSpPr>
        <p:spPr>
          <a:xfrm>
            <a:off x="3666750" y="3034348"/>
            <a:ext cx="2425074"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70"/>
            <a:r>
              <a:rPr lang="en-GB" sz="1200" dirty="0">
                <a:solidFill>
                  <a:srgbClr val="8031A7"/>
                </a:solidFill>
              </a:rPr>
              <a:t>IHT435 - Claim the residence nil rate band (RNRB) </a:t>
            </a:r>
          </a:p>
        </p:txBody>
      </p:sp>
      <p:sp>
        <p:nvSpPr>
          <p:cNvPr id="39" name="Rectangle 38"/>
          <p:cNvSpPr/>
          <p:nvPr/>
        </p:nvSpPr>
        <p:spPr>
          <a:xfrm>
            <a:off x="3685038" y="1526766"/>
            <a:ext cx="2425076"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IHT419 – Debts owed by the deceased</a:t>
            </a:r>
          </a:p>
        </p:txBody>
      </p:sp>
      <p:sp>
        <p:nvSpPr>
          <p:cNvPr id="40" name="Rectangle 39"/>
          <p:cNvSpPr/>
          <p:nvPr/>
        </p:nvSpPr>
        <p:spPr>
          <a:xfrm>
            <a:off x="6200794" y="1526766"/>
            <a:ext cx="2506742"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IHT420 – National Heritage assets</a:t>
            </a:r>
          </a:p>
        </p:txBody>
      </p:sp>
      <p:sp>
        <p:nvSpPr>
          <p:cNvPr id="42" name="Rectangle 41"/>
          <p:cNvSpPr/>
          <p:nvPr/>
        </p:nvSpPr>
        <p:spPr>
          <a:xfrm>
            <a:off x="3674036" y="2018187"/>
            <a:ext cx="2425069" cy="433481"/>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IHT421 –Probate summary</a:t>
            </a:r>
          </a:p>
        </p:txBody>
      </p:sp>
      <p:sp>
        <p:nvSpPr>
          <p:cNvPr id="43" name="Rectangle 42"/>
          <p:cNvSpPr/>
          <p:nvPr/>
        </p:nvSpPr>
        <p:spPr>
          <a:xfrm>
            <a:off x="6200794" y="2011006"/>
            <a:ext cx="2484548" cy="433480"/>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IHT422 – Application for an IHT reference</a:t>
            </a:r>
          </a:p>
        </p:txBody>
      </p:sp>
      <p:sp>
        <p:nvSpPr>
          <p:cNvPr id="18" name="Rectangle 17"/>
          <p:cNvSpPr/>
          <p:nvPr/>
        </p:nvSpPr>
        <p:spPr>
          <a:xfrm>
            <a:off x="826758" y="1876911"/>
            <a:ext cx="1578351" cy="557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400" dirty="0">
                <a:solidFill>
                  <a:srgbClr val="8031A7"/>
                </a:solidFill>
              </a:rPr>
              <a:t>IHT 400 Inheritance tax account</a:t>
            </a:r>
          </a:p>
        </p:txBody>
      </p:sp>
      <p:sp>
        <p:nvSpPr>
          <p:cNvPr id="19" name="TextBox 18"/>
          <p:cNvSpPr txBox="1"/>
          <p:nvPr/>
        </p:nvSpPr>
        <p:spPr>
          <a:xfrm>
            <a:off x="2158669" y="2798420"/>
            <a:ext cx="725488" cy="342900"/>
          </a:xfrm>
          <a:prstGeom prst="rect">
            <a:avLst/>
          </a:prstGeom>
        </p:spPr>
        <p:txBody>
          <a:bodyPr vert="horz" wrap="none" lIns="0" tIns="0" rIns="0" bIns="0" rtlCol="0" anchor="t">
            <a:normAutofit/>
          </a:bodyPr>
          <a:lstStyle/>
          <a:p>
            <a:pPr algn="ctr" defTabSz="914270"/>
            <a:r>
              <a:rPr lang="en-GB" sz="2000" dirty="0">
                <a:solidFill>
                  <a:srgbClr val="8031A7"/>
                </a:solidFill>
                <a:latin typeface="Arial Black" panose="020B0A04020102020204" pitchFamily="34" charset="0"/>
              </a:rPr>
              <a:t>+</a:t>
            </a:r>
          </a:p>
        </p:txBody>
      </p:sp>
      <p:sp>
        <p:nvSpPr>
          <p:cNvPr id="20" name="Rectangle 19"/>
          <p:cNvSpPr/>
          <p:nvPr/>
        </p:nvSpPr>
        <p:spPr>
          <a:xfrm>
            <a:off x="900169" y="4263113"/>
            <a:ext cx="2343813" cy="433480"/>
          </a:xfrm>
          <a:prstGeom prst="rect">
            <a:avLst/>
          </a:prstGeom>
          <a:solidFill>
            <a:schemeClr val="accent3"/>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prstClr val="white"/>
                </a:solidFill>
              </a:rPr>
              <a:t>IHT400 Guidance Notes</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633" y="2597022"/>
            <a:ext cx="1082599" cy="153344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4937156" y="3540572"/>
            <a:ext cx="2431183" cy="566128"/>
          </a:xfrm>
          <a:prstGeom prst="rect">
            <a:avLst/>
          </a:pr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1200" dirty="0">
                <a:solidFill>
                  <a:srgbClr val="8031A7"/>
                </a:solidFill>
              </a:rPr>
              <a:t>IHT500 -  election for Inheritance Tax to apply to asset previously owned</a:t>
            </a:r>
          </a:p>
        </p:txBody>
      </p:sp>
      <p:sp>
        <p:nvSpPr>
          <p:cNvPr id="21" name="Rectangle 20">
            <a:extLst>
              <a:ext uri="{FF2B5EF4-FFF2-40B4-BE49-F238E27FC236}">
                <a16:creationId xmlns:a16="http://schemas.microsoft.com/office/drawing/2014/main" xmlns="" id="{5729F9B1-9340-44D0-8E37-86838CBC708B}"/>
              </a:ext>
            </a:extLst>
          </p:cNvPr>
          <p:cNvSpPr/>
          <p:nvPr/>
        </p:nvSpPr>
        <p:spPr>
          <a:xfrm>
            <a:off x="672092" y="4696593"/>
            <a:ext cx="6140187" cy="307777"/>
          </a:xfrm>
          <a:prstGeom prst="rect">
            <a:avLst/>
          </a:prstGeom>
        </p:spPr>
        <p:txBody>
          <a:bodyPr wrap="square">
            <a:spAutoFit/>
          </a:bodyPr>
          <a:lstStyle/>
          <a:p>
            <a:pPr defTabSz="914270"/>
            <a:r>
              <a:rPr lang="en-GB" sz="1400" dirty="0">
                <a:solidFill>
                  <a:srgbClr val="8031A7"/>
                </a:solidFill>
              </a:rPr>
              <a:t>Source: gov.uk – IHT account (IHT400). Accessed March 2020  – </a:t>
            </a:r>
            <a:r>
              <a:rPr lang="en-GB" sz="1400" dirty="0">
                <a:solidFill>
                  <a:srgbClr val="8031A7"/>
                </a:solidFill>
                <a:hlinkClick r:id="rId4"/>
              </a:rPr>
              <a:t>link</a:t>
            </a:r>
            <a:endParaRPr lang="en-GB" sz="1400" dirty="0">
              <a:solidFill>
                <a:srgbClr val="8031A7"/>
              </a:solidFill>
            </a:endParaRPr>
          </a:p>
        </p:txBody>
      </p:sp>
    </p:spTree>
    <p:extLst>
      <p:ext uri="{BB962C8B-B14F-4D97-AF65-F5344CB8AC3E}">
        <p14:creationId xmlns:p14="http://schemas.microsoft.com/office/powerpoint/2010/main" val="1539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4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43"/>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2" grpId="0" animBg="1"/>
      <p:bldP spid="43" grpId="0" animBg="1"/>
      <p:bldP spid="20"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27</a:t>
            </a:fld>
            <a:endParaRPr lang="en-GB" dirty="0">
              <a:solidFill>
                <a:srgbClr val="8031A7"/>
              </a:solidFill>
            </a:endParaRPr>
          </a:p>
        </p:txBody>
      </p:sp>
      <p:sp>
        <p:nvSpPr>
          <p:cNvPr id="3" name="Title 2"/>
          <p:cNvSpPr>
            <a:spLocks noGrp="1"/>
          </p:cNvSpPr>
          <p:nvPr>
            <p:ph type="title"/>
          </p:nvPr>
        </p:nvSpPr>
        <p:spPr/>
        <p:txBody>
          <a:bodyPr/>
          <a:lstStyle/>
          <a:p>
            <a:endParaRPr lang="en-GB"/>
          </a:p>
        </p:txBody>
      </p:sp>
      <p:sp>
        <p:nvSpPr>
          <p:cNvPr id="4" name="Text Placeholder 3"/>
          <p:cNvSpPr>
            <a:spLocks noGrp="1"/>
          </p:cNvSpPr>
          <p:nvPr>
            <p:ph type="body" sz="quarter" idx="13"/>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30279" y="4550735"/>
            <a:ext cx="2934586" cy="47846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endParaRPr lang="en-GB">
              <a:solidFill>
                <a:prstClr val="white"/>
              </a:solidFill>
            </a:endParaRPr>
          </a:p>
        </p:txBody>
      </p:sp>
    </p:spTree>
    <p:extLst>
      <p:ext uri="{BB962C8B-B14F-4D97-AF65-F5344CB8AC3E}">
        <p14:creationId xmlns:p14="http://schemas.microsoft.com/office/powerpoint/2010/main" val="142231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28</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Probate - how long does it take?</a:t>
            </a:r>
          </a:p>
        </p:txBody>
      </p:sp>
      <p:sp>
        <p:nvSpPr>
          <p:cNvPr id="5" name="Content Placeholder 4"/>
          <p:cNvSpPr>
            <a:spLocks noGrp="1"/>
          </p:cNvSpPr>
          <p:nvPr>
            <p:ph idx="1"/>
          </p:nvPr>
        </p:nvSpPr>
        <p:spPr>
          <a:xfrm>
            <a:off x="795712" y="1120395"/>
            <a:ext cx="7430185" cy="1608162"/>
          </a:xfrm>
        </p:spPr>
        <p:txBody>
          <a:bodyPr/>
          <a:lstStyle/>
          <a:p>
            <a:r>
              <a:rPr lang="en-GB" sz="2000" dirty="0"/>
              <a:t>It’s estimated to take on average between </a:t>
            </a:r>
            <a:r>
              <a:rPr lang="en-GB" sz="2000" b="1" dirty="0">
                <a:solidFill>
                  <a:schemeClr val="accent3"/>
                </a:solidFill>
                <a:latin typeface="Arial Black" panose="020B0A04020102020204" pitchFamily="34" charset="0"/>
              </a:rPr>
              <a:t>9 and 12 months </a:t>
            </a:r>
            <a:r>
              <a:rPr lang="en-GB" sz="2000" dirty="0"/>
              <a:t>to get a grant of probate</a:t>
            </a:r>
            <a:r>
              <a:rPr lang="en-GB" sz="1400" dirty="0"/>
              <a:t>*</a:t>
            </a:r>
          </a:p>
          <a:p>
            <a:r>
              <a:rPr lang="en-GB" sz="2000" dirty="0"/>
              <a:t>Professional costs for acting as an executor vary between banks, solicitors and will writers, but could be on a sliding percentage scale based on the </a:t>
            </a:r>
            <a:r>
              <a:rPr lang="en-GB" sz="2000" b="1" dirty="0">
                <a:solidFill>
                  <a:schemeClr val="accent3"/>
                </a:solidFill>
                <a:latin typeface="Arial Black" panose="020B0A04020102020204" pitchFamily="34" charset="0"/>
              </a:rPr>
              <a:t>value of the estate </a:t>
            </a:r>
            <a:r>
              <a:rPr lang="en-GB" sz="2000" dirty="0"/>
              <a:t>– for example between</a:t>
            </a:r>
            <a:r>
              <a:rPr lang="en-GB" sz="2000" b="1" dirty="0">
                <a:solidFill>
                  <a:schemeClr val="accent3"/>
                </a:solidFill>
              </a:rPr>
              <a:t> </a:t>
            </a:r>
            <a:r>
              <a:rPr lang="en-GB" sz="2000" b="1" dirty="0">
                <a:solidFill>
                  <a:schemeClr val="accent3"/>
                </a:solidFill>
                <a:latin typeface="Arial Black" panose="020B0A04020102020204" pitchFamily="34" charset="0"/>
              </a:rPr>
              <a:t>2% to 5%*.</a:t>
            </a:r>
          </a:p>
        </p:txBody>
      </p:sp>
      <p:sp>
        <p:nvSpPr>
          <p:cNvPr id="6" name="Content Placeholder 8"/>
          <p:cNvSpPr txBox="1">
            <a:spLocks/>
          </p:cNvSpPr>
          <p:nvPr/>
        </p:nvSpPr>
        <p:spPr>
          <a:xfrm>
            <a:off x="749992" y="4593436"/>
            <a:ext cx="7430186" cy="311168"/>
          </a:xfrm>
          <a:prstGeom prst="rect">
            <a:avLst/>
          </a:prstGeom>
        </p:spPr>
        <p:txBody>
          <a:bodyPr/>
          <a:lstStyle>
            <a:lvl1pPr marL="179388" indent="-179388" algn="l" defTabSz="914400" rtl="0" eaLnBrk="1" latinLnBrk="0" hangingPunct="1">
              <a:spcBef>
                <a:spcPts val="1200"/>
              </a:spcBef>
              <a:buClr>
                <a:schemeClr val="accent3"/>
              </a:buClr>
              <a:buFont typeface="Arial" pitchFamily="34" charset="0"/>
              <a:buChar char="•"/>
              <a:defRPr sz="3200" kern="1200">
                <a:solidFill>
                  <a:schemeClr val="tx1"/>
                </a:solidFill>
                <a:latin typeface="+mn-lt"/>
                <a:ea typeface="+mn-ea"/>
                <a:cs typeface="+mn-cs"/>
              </a:defRPr>
            </a:lvl1pPr>
            <a:lvl2pPr marL="355600" indent="-1778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2pPr>
            <a:lvl3pPr marL="361950" indent="0" algn="l" defTabSz="914400" rtl="0" eaLnBrk="1" latinLnBrk="0" hangingPunct="1">
              <a:spcBef>
                <a:spcPts val="1200"/>
              </a:spcBef>
              <a:buFont typeface="Arial" pitchFamily="34" charset="0"/>
              <a:buNone/>
              <a:defRPr sz="2400" i="1" kern="1200">
                <a:solidFill>
                  <a:schemeClr val="accent3"/>
                </a:solidFill>
                <a:latin typeface="+mn-lt"/>
                <a:ea typeface="+mn-ea"/>
                <a:cs typeface="+mn-cs"/>
              </a:defRPr>
            </a:lvl3pPr>
            <a:lvl4pPr marL="511175" indent="-131763"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163" indent="-142875"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5C39"/>
              </a:buClr>
              <a:buFont typeface="Arial" pitchFamily="34" charset="0"/>
              <a:buNone/>
            </a:pPr>
            <a:r>
              <a:rPr lang="en-GB" sz="1400" dirty="0">
                <a:solidFill>
                  <a:srgbClr val="8031A7"/>
                </a:solidFill>
              </a:rPr>
              <a:t>*Source: </a:t>
            </a:r>
            <a:r>
              <a:rPr lang="en-GB" sz="1400" dirty="0">
                <a:solidFill>
                  <a:srgbClr val="8031A7"/>
                </a:solidFill>
                <a:hlinkClick r:id="rId3"/>
              </a:rPr>
              <a:t>www.co-oplegalservices.co.uk</a:t>
            </a:r>
            <a:r>
              <a:rPr lang="en-GB" sz="1400" dirty="0">
                <a:solidFill>
                  <a:srgbClr val="8031A7"/>
                </a:solidFill>
              </a:rPr>
              <a:t>. Accessed March 2020 – </a:t>
            </a:r>
            <a:r>
              <a:rPr lang="en-GB" sz="1400" dirty="0">
                <a:solidFill>
                  <a:srgbClr val="8031A7"/>
                </a:solidFill>
                <a:hlinkClick r:id="rId4"/>
              </a:rPr>
              <a:t>link</a:t>
            </a:r>
            <a:endParaRPr lang="en-GB" sz="1400" dirty="0">
              <a:solidFill>
                <a:srgbClr val="8031A7"/>
              </a:solidFill>
            </a:endParaRPr>
          </a:p>
        </p:txBody>
      </p:sp>
    </p:spTree>
    <p:extLst>
      <p:ext uri="{BB962C8B-B14F-4D97-AF65-F5344CB8AC3E}">
        <p14:creationId xmlns:p14="http://schemas.microsoft.com/office/powerpoint/2010/main" val="30569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273049"/>
            <a:ext cx="8534400" cy="880802"/>
          </a:xfrm>
        </p:spPr>
        <p:txBody>
          <a:bodyPr/>
          <a:lstStyle/>
          <a:p>
            <a:r>
              <a:rPr lang="en-GB" sz="4500" cap="none" dirty="0"/>
              <a:t>Case</a:t>
            </a:r>
          </a:p>
        </p:txBody>
      </p:sp>
      <p:sp>
        <p:nvSpPr>
          <p:cNvPr id="4" name="Subtitle 3"/>
          <p:cNvSpPr>
            <a:spLocks noGrp="1"/>
          </p:cNvSpPr>
          <p:nvPr>
            <p:ph type="subTitle" idx="1"/>
          </p:nvPr>
        </p:nvSpPr>
        <p:spPr>
          <a:xfrm>
            <a:off x="302349" y="4093849"/>
            <a:ext cx="8539302" cy="667268"/>
          </a:xfrm>
        </p:spPr>
        <p:txBody>
          <a:bodyPr/>
          <a:lstStyle/>
          <a:p>
            <a:r>
              <a:rPr lang="en-GB" cap="none" dirty="0"/>
              <a:t>Study</a:t>
            </a:r>
          </a:p>
        </p:txBody>
      </p:sp>
    </p:spTree>
    <p:extLst>
      <p:ext uri="{BB962C8B-B14F-4D97-AF65-F5344CB8AC3E}">
        <p14:creationId xmlns:p14="http://schemas.microsoft.com/office/powerpoint/2010/main" val="231630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5785" y="1040607"/>
            <a:ext cx="4752975" cy="3416320"/>
          </a:xfrm>
          <a:prstGeom prst="rect">
            <a:avLst/>
          </a:prstGeom>
          <a:noFill/>
        </p:spPr>
        <p:txBody>
          <a:bodyPr>
            <a:spAutoFit/>
          </a:bodyPr>
          <a:lstStyle/>
          <a:p>
            <a:pPr>
              <a:defRPr/>
            </a:pPr>
            <a:r>
              <a:rPr lang="en-GB" b="1" dirty="0"/>
              <a:t>				Daily</a:t>
            </a:r>
          </a:p>
          <a:p>
            <a:pPr>
              <a:defRPr/>
            </a:pPr>
            <a:endParaRPr lang="en-GB" b="1" dirty="0"/>
          </a:p>
          <a:p>
            <a:pPr marL="257175" indent="-257175">
              <a:buFontTx/>
              <a:buAutoNum type="arabicPlain" startAt="501"/>
              <a:defRPr/>
            </a:pPr>
            <a:r>
              <a:rPr lang="en-GB" b="1" dirty="0"/>
              <a:t> 				25pm</a:t>
            </a:r>
          </a:p>
          <a:p>
            <a:pPr marL="257175" indent="-257175">
              <a:buFontTx/>
              <a:buAutoNum type="arabicPlain" startAt="501"/>
              <a:defRPr/>
            </a:pPr>
            <a:endParaRPr lang="en-GB" b="1" dirty="0"/>
          </a:p>
          <a:p>
            <a:pPr marL="257175" indent="-257175">
              <a:buFontTx/>
              <a:buAutoNum type="arabicPlain" startAt="1001"/>
              <a:defRPr/>
            </a:pPr>
            <a:r>
              <a:rPr lang="en-GB" b="1" dirty="0"/>
              <a:t> 				50pm</a:t>
            </a:r>
          </a:p>
          <a:p>
            <a:pPr marL="257175" indent="-257175">
              <a:buFontTx/>
              <a:buAutoNum type="arabicPlain" startAt="1001"/>
              <a:defRPr/>
            </a:pPr>
            <a:endParaRPr lang="en-GB" b="1" dirty="0"/>
          </a:p>
          <a:p>
            <a:pPr marL="257175" indent="-257175">
              <a:buFontTx/>
              <a:buAutoNum type="arabicPlain" startAt="2001"/>
              <a:defRPr/>
            </a:pPr>
            <a:r>
              <a:rPr lang="en-GB" b="1" dirty="0"/>
              <a:t>    			</a:t>
            </a:r>
            <a:r>
              <a:rPr lang="en-GB" b="1" dirty="0" smtClean="0"/>
              <a:t>	100pm</a:t>
            </a:r>
            <a:endParaRPr lang="en-GB" b="1" dirty="0"/>
          </a:p>
          <a:p>
            <a:pPr marL="257175" indent="-257175">
              <a:buFontTx/>
              <a:buAutoNum type="arabicPlain" startAt="2001"/>
              <a:defRPr/>
            </a:pPr>
            <a:endParaRPr lang="en-GB" b="1" dirty="0"/>
          </a:p>
          <a:p>
            <a:pPr>
              <a:defRPr/>
            </a:pPr>
            <a:r>
              <a:rPr lang="en-GB" b="1" dirty="0"/>
              <a:t>4001				200pm</a:t>
            </a:r>
          </a:p>
          <a:p>
            <a:pPr>
              <a:defRPr/>
            </a:pPr>
            <a:endParaRPr lang="en-GB" b="1" dirty="0"/>
          </a:p>
          <a:p>
            <a:pPr>
              <a:defRPr/>
            </a:pPr>
            <a:r>
              <a:rPr lang="en-GB" b="1" dirty="0"/>
              <a:t>5000pm!!!				</a:t>
            </a:r>
          </a:p>
        </p:txBody>
      </p:sp>
      <p:sp>
        <p:nvSpPr>
          <p:cNvPr id="17411" name="TextBox 6"/>
          <p:cNvSpPr txBox="1">
            <a:spLocks noChangeArrowheads="1"/>
          </p:cNvSpPr>
          <p:nvPr/>
        </p:nvSpPr>
        <p:spPr bwMode="auto">
          <a:xfrm>
            <a:off x="3006328" y="465535"/>
            <a:ext cx="59947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300" b="1">
                <a:latin typeface="Calibri" panose="020F0502020204030204" pitchFamily="34" charset="0"/>
              </a:rPr>
              <a:t>OSAD / 501 </a:t>
            </a:r>
          </a:p>
        </p:txBody>
      </p:sp>
    </p:spTree>
    <p:extLst>
      <p:ext uri="{BB962C8B-B14F-4D97-AF65-F5344CB8AC3E}">
        <p14:creationId xmlns:p14="http://schemas.microsoft.com/office/powerpoint/2010/main" val="700832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30</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Ticking all the boxes</a:t>
            </a:r>
          </a:p>
        </p:txBody>
      </p:sp>
      <p:sp>
        <p:nvSpPr>
          <p:cNvPr id="5" name="Content Placeholder 4"/>
          <p:cNvSpPr>
            <a:spLocks noGrp="1"/>
          </p:cNvSpPr>
          <p:nvPr>
            <p:ph idx="1"/>
          </p:nvPr>
        </p:nvSpPr>
        <p:spPr>
          <a:xfrm>
            <a:off x="661885" y="1093891"/>
            <a:ext cx="4800764" cy="3318227"/>
          </a:xfrm>
        </p:spPr>
        <p:txBody>
          <a:bodyPr/>
          <a:lstStyle/>
          <a:p>
            <a:pPr marL="257175" indent="-257175" fontAlgn="base">
              <a:spcBef>
                <a:spcPct val="20000"/>
              </a:spcBef>
              <a:spcAft>
                <a:spcPct val="0"/>
              </a:spcAft>
              <a:buFont typeface="Arial" charset="0"/>
              <a:buChar char="•"/>
              <a:defRPr/>
            </a:pPr>
            <a:r>
              <a:rPr lang="en-GB" sz="2000" dirty="0"/>
              <a:t>Following the recent death of Bob’s wife, Bob arranges a meeting with his adviser to review his finances</a:t>
            </a:r>
          </a:p>
          <a:p>
            <a:pPr marL="257175" indent="-257175" fontAlgn="base">
              <a:spcBef>
                <a:spcPct val="20000"/>
              </a:spcBef>
              <a:spcAft>
                <a:spcPct val="0"/>
              </a:spcAft>
              <a:buFont typeface="Arial" charset="0"/>
              <a:buChar char="•"/>
              <a:defRPr/>
            </a:pPr>
            <a:r>
              <a:rPr lang="en-GB" sz="2000" dirty="0"/>
              <a:t>Bob, now a widower, has two dependent children</a:t>
            </a:r>
          </a:p>
          <a:p>
            <a:pPr marL="257175" indent="-257175" fontAlgn="base">
              <a:spcBef>
                <a:spcPct val="20000"/>
              </a:spcBef>
              <a:spcAft>
                <a:spcPct val="0"/>
              </a:spcAft>
              <a:buFont typeface="Arial" charset="0"/>
              <a:buChar char="•"/>
              <a:defRPr/>
            </a:pPr>
            <a:r>
              <a:rPr lang="en-GB" sz="2000" dirty="0"/>
              <a:t>He has a single life insurance policy for £250,000  </a:t>
            </a:r>
          </a:p>
          <a:p>
            <a:pPr marL="257175" indent="-257175" fontAlgn="base">
              <a:spcBef>
                <a:spcPct val="20000"/>
              </a:spcBef>
              <a:spcAft>
                <a:spcPct val="0"/>
              </a:spcAft>
              <a:buFont typeface="Arial" charset="0"/>
              <a:buChar char="•"/>
              <a:defRPr/>
            </a:pPr>
            <a:r>
              <a:rPr lang="en-GB" sz="2000" dirty="0"/>
              <a:t>This policy is not in trust</a:t>
            </a:r>
          </a:p>
        </p:txBody>
      </p:sp>
      <p:sp>
        <p:nvSpPr>
          <p:cNvPr id="9" name="Rectangle 8"/>
          <p:cNvSpPr/>
          <p:nvPr/>
        </p:nvSpPr>
        <p:spPr>
          <a:xfrm>
            <a:off x="661886" y="3964736"/>
            <a:ext cx="4900715" cy="1015663"/>
          </a:xfrm>
          <a:prstGeom prst="rect">
            <a:avLst/>
          </a:prstGeom>
        </p:spPr>
        <p:txBody>
          <a:bodyPr wrap="square">
            <a:spAutoFit/>
          </a:bodyPr>
          <a:lstStyle/>
          <a:p>
            <a:pPr defTabSz="914270" fontAlgn="base">
              <a:spcBef>
                <a:spcPct val="20000"/>
              </a:spcBef>
              <a:spcAft>
                <a:spcPct val="0"/>
              </a:spcAft>
              <a:defRPr/>
            </a:pPr>
            <a:r>
              <a:rPr lang="en-GB" sz="2000" b="1" dirty="0">
                <a:solidFill>
                  <a:srgbClr val="FF5C39"/>
                </a:solidFill>
                <a:latin typeface="Arial Black" panose="020B0A04020102020204" pitchFamily="34" charset="0"/>
              </a:rPr>
              <a:t>What are the benefits to Bob for writing his existing policy into trust?</a:t>
            </a:r>
          </a:p>
        </p:txBody>
      </p:sp>
      <p:pic>
        <p:nvPicPr>
          <p:cNvPr id="10" name="Picture Placeholder 7"/>
          <p:cNvPicPr>
            <a:picLocks noChangeAspect="1"/>
          </p:cNvPicPr>
          <p:nvPr/>
        </p:nvPicPr>
        <p:blipFill>
          <a:blip r:embed="rId2">
            <a:extLst>
              <a:ext uri="{28A0092B-C50C-407E-A947-70E740481C1C}">
                <a14:useLocalDpi xmlns:a14="http://schemas.microsoft.com/office/drawing/2010/main" val="0"/>
              </a:ext>
            </a:extLst>
          </a:blip>
          <a:srcRect l="9015" r="9015"/>
          <a:stretch>
            <a:fillRect/>
          </a:stretch>
        </p:blipFill>
        <p:spPr>
          <a:xfrm>
            <a:off x="5562600" y="0"/>
            <a:ext cx="3581400" cy="5143500"/>
          </a:xfrm>
          <a:prstGeom prst="rect">
            <a:avLst/>
          </a:prstGeom>
        </p:spPr>
      </p:pic>
    </p:spTree>
    <p:extLst>
      <p:ext uri="{BB962C8B-B14F-4D97-AF65-F5344CB8AC3E}">
        <p14:creationId xmlns:p14="http://schemas.microsoft.com/office/powerpoint/2010/main" val="18281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31</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Ticking all the boxes</a:t>
            </a:r>
          </a:p>
        </p:txBody>
      </p:sp>
      <p:pic>
        <p:nvPicPr>
          <p:cNvPr id="6" name="Picture 5"/>
          <p:cNvPicPr>
            <a:picLocks noChangeAspect="1"/>
          </p:cNvPicPr>
          <p:nvPr/>
        </p:nvPicPr>
        <p:blipFill>
          <a:blip r:embed="rId2"/>
          <a:srcRect/>
          <a:stretch/>
        </p:blipFill>
        <p:spPr>
          <a:xfrm>
            <a:off x="721733" y="1323057"/>
            <a:ext cx="623248" cy="623248"/>
          </a:xfrm>
          <a:prstGeom prst="rect">
            <a:avLst/>
          </a:prstGeom>
        </p:spPr>
      </p:pic>
      <p:sp>
        <p:nvSpPr>
          <p:cNvPr id="7" name="Rectangle 6"/>
          <p:cNvSpPr>
            <a:spLocks noChangeArrowheads="1"/>
          </p:cNvSpPr>
          <p:nvPr/>
        </p:nvSpPr>
        <p:spPr bwMode="auto">
          <a:xfrm>
            <a:off x="1459316" y="1307306"/>
            <a:ext cx="3006272" cy="623248"/>
          </a:xfrm>
          <a:prstGeom prst="rect">
            <a:avLst/>
          </a:prstGeom>
          <a:noFill/>
          <a:ln w="9525">
            <a:noFill/>
            <a:miter lim="800000"/>
            <a:headEnd/>
            <a:tailEnd/>
          </a:ln>
        </p:spPr>
        <p:txBody>
          <a:bodyPr wrap="none" lIns="68580" tIns="34290" rIns="68580" bIns="34290">
            <a:spAutoFit/>
          </a:bodyPr>
          <a:lstStyle/>
          <a:p>
            <a:pPr defTabSz="914270"/>
            <a:r>
              <a:rPr lang="en-GB" dirty="0">
                <a:solidFill>
                  <a:srgbClr val="8031A7"/>
                </a:solidFill>
              </a:rPr>
              <a:t>Royal London </a:t>
            </a:r>
          </a:p>
          <a:p>
            <a:pPr defTabSz="914270"/>
            <a:r>
              <a:rPr lang="en-GB" dirty="0">
                <a:solidFill>
                  <a:srgbClr val="8031A7"/>
                </a:solidFill>
              </a:rPr>
              <a:t>Life Cover	£250,000</a:t>
            </a:r>
          </a:p>
        </p:txBody>
      </p:sp>
      <p:grpSp>
        <p:nvGrpSpPr>
          <p:cNvPr id="8" name="Group 19"/>
          <p:cNvGrpSpPr>
            <a:grpSpLocks/>
          </p:cNvGrpSpPr>
          <p:nvPr/>
        </p:nvGrpSpPr>
        <p:grpSpPr bwMode="auto">
          <a:xfrm>
            <a:off x="1459317" y="2391938"/>
            <a:ext cx="3039615" cy="431007"/>
            <a:chOff x="1394909" y="3140968"/>
            <a:chExt cx="4052720" cy="576065"/>
          </a:xfrm>
        </p:grpSpPr>
        <p:cxnSp>
          <p:nvCxnSpPr>
            <p:cNvPr id="9" name="Straight Connector 8"/>
            <p:cNvCxnSpPr/>
            <p:nvPr/>
          </p:nvCxnSpPr>
          <p:spPr>
            <a:xfrm>
              <a:off x="1547305" y="3140968"/>
              <a:ext cx="366351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21"/>
            <p:cNvSpPr>
              <a:spLocks noChangeArrowheads="1"/>
            </p:cNvSpPr>
            <p:nvPr/>
          </p:nvSpPr>
          <p:spPr bwMode="auto">
            <a:xfrm>
              <a:off x="1394909" y="3212976"/>
              <a:ext cx="4052720" cy="493633"/>
            </a:xfrm>
            <a:prstGeom prst="rect">
              <a:avLst/>
            </a:prstGeom>
            <a:noFill/>
            <a:ln w="9525">
              <a:noFill/>
              <a:miter lim="800000"/>
              <a:headEnd/>
              <a:tailEnd/>
            </a:ln>
          </p:spPr>
          <p:txBody>
            <a:bodyPr wrap="none">
              <a:spAutoFit/>
            </a:bodyPr>
            <a:lstStyle/>
            <a:p>
              <a:pPr defTabSz="914270"/>
              <a:r>
                <a:rPr lang="en-GB" dirty="0">
                  <a:solidFill>
                    <a:srgbClr val="8031A7"/>
                  </a:solidFill>
                </a:rPr>
                <a:t>Net estate value 	£750,000</a:t>
              </a:r>
            </a:p>
          </p:txBody>
        </p:sp>
        <p:cxnSp>
          <p:nvCxnSpPr>
            <p:cNvPr id="11" name="Straight Connector 10"/>
            <p:cNvCxnSpPr/>
            <p:nvPr/>
          </p:nvCxnSpPr>
          <p:spPr>
            <a:xfrm flipV="1">
              <a:off x="1547305" y="3717032"/>
              <a:ext cx="3678028"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29"/>
          <p:cNvGrpSpPr>
            <a:grpSpLocks/>
          </p:cNvGrpSpPr>
          <p:nvPr/>
        </p:nvGrpSpPr>
        <p:grpSpPr bwMode="auto">
          <a:xfrm>
            <a:off x="1424039" y="3123753"/>
            <a:ext cx="3054041" cy="647700"/>
            <a:chOff x="1403648" y="3861048"/>
            <a:chExt cx="4071871" cy="864096"/>
          </a:xfrm>
        </p:grpSpPr>
        <p:sp>
          <p:nvSpPr>
            <p:cNvPr id="13" name="Rectangle 22"/>
            <p:cNvSpPr>
              <a:spLocks noChangeArrowheads="1"/>
            </p:cNvSpPr>
            <p:nvPr/>
          </p:nvSpPr>
          <p:spPr bwMode="auto">
            <a:xfrm>
              <a:off x="1403648" y="3861048"/>
              <a:ext cx="4071871" cy="492725"/>
            </a:xfrm>
            <a:prstGeom prst="rect">
              <a:avLst/>
            </a:prstGeom>
            <a:noFill/>
            <a:ln w="9525">
              <a:noFill/>
              <a:miter lim="800000"/>
              <a:headEnd/>
              <a:tailEnd/>
            </a:ln>
          </p:spPr>
          <p:txBody>
            <a:bodyPr wrap="none">
              <a:spAutoFit/>
            </a:bodyPr>
            <a:lstStyle/>
            <a:p>
              <a:pPr defTabSz="914270"/>
              <a:r>
                <a:rPr lang="en-GB" dirty="0">
                  <a:solidFill>
                    <a:srgbClr val="8031A7"/>
                  </a:solidFill>
                </a:rPr>
                <a:t>Nil rate band  	£650,000</a:t>
              </a:r>
            </a:p>
          </p:txBody>
        </p:sp>
        <p:sp>
          <p:nvSpPr>
            <p:cNvPr id="14" name="Rectangle 25"/>
            <p:cNvSpPr>
              <a:spLocks noChangeArrowheads="1"/>
            </p:cNvSpPr>
            <p:nvPr/>
          </p:nvSpPr>
          <p:spPr bwMode="auto">
            <a:xfrm>
              <a:off x="1403648" y="4221088"/>
              <a:ext cx="4056912" cy="492725"/>
            </a:xfrm>
            <a:prstGeom prst="rect">
              <a:avLst/>
            </a:prstGeom>
            <a:noFill/>
            <a:ln w="9525">
              <a:noFill/>
              <a:miter lim="800000"/>
              <a:headEnd/>
              <a:tailEnd/>
            </a:ln>
          </p:spPr>
          <p:txBody>
            <a:bodyPr wrap="none">
              <a:spAutoFit/>
            </a:bodyPr>
            <a:lstStyle/>
            <a:p>
              <a:pPr defTabSz="914270"/>
              <a:r>
                <a:rPr lang="en-GB" dirty="0">
                  <a:solidFill>
                    <a:srgbClr val="8031A7"/>
                  </a:solidFill>
                </a:rPr>
                <a:t>Liable for IHT	£100,000</a:t>
              </a:r>
            </a:p>
          </p:txBody>
        </p:sp>
        <p:cxnSp>
          <p:nvCxnSpPr>
            <p:cNvPr id="15" name="Straight Connector 14"/>
            <p:cNvCxnSpPr/>
            <p:nvPr/>
          </p:nvCxnSpPr>
          <p:spPr>
            <a:xfrm>
              <a:off x="1548104" y="4725144"/>
              <a:ext cx="378422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Rectangle 15"/>
          <p:cNvSpPr>
            <a:spLocks noChangeArrowheads="1"/>
          </p:cNvSpPr>
          <p:nvPr/>
        </p:nvSpPr>
        <p:spPr bwMode="auto">
          <a:xfrm>
            <a:off x="1459316" y="1898565"/>
            <a:ext cx="3019096" cy="346249"/>
          </a:xfrm>
          <a:prstGeom prst="rect">
            <a:avLst/>
          </a:prstGeom>
          <a:noFill/>
          <a:ln w="9525">
            <a:noFill/>
            <a:miter lim="800000"/>
            <a:headEnd/>
            <a:tailEnd/>
          </a:ln>
        </p:spPr>
        <p:txBody>
          <a:bodyPr wrap="none" lIns="68580" tIns="34290" rIns="68580" bIns="34290">
            <a:spAutoFit/>
          </a:bodyPr>
          <a:lstStyle/>
          <a:p>
            <a:pPr defTabSz="914270"/>
            <a:r>
              <a:rPr lang="en-GB" dirty="0">
                <a:solidFill>
                  <a:srgbClr val="8031A7"/>
                </a:solidFill>
              </a:rPr>
              <a:t>Taxable estate	£500,000</a:t>
            </a:r>
          </a:p>
        </p:txBody>
      </p:sp>
      <p:sp>
        <p:nvSpPr>
          <p:cNvPr id="26" name="Rectangle 22"/>
          <p:cNvSpPr>
            <a:spLocks noChangeArrowheads="1"/>
          </p:cNvSpPr>
          <p:nvPr/>
        </p:nvSpPr>
        <p:spPr bwMode="auto">
          <a:xfrm>
            <a:off x="1424373" y="3911204"/>
            <a:ext cx="3108543" cy="369332"/>
          </a:xfrm>
          <a:prstGeom prst="rect">
            <a:avLst/>
          </a:prstGeom>
          <a:noFill/>
          <a:ln w="9525">
            <a:noFill/>
            <a:miter lim="800000"/>
            <a:headEnd/>
            <a:tailEnd/>
          </a:ln>
        </p:spPr>
        <p:txBody>
          <a:bodyPr wrap="none">
            <a:spAutoFit/>
          </a:bodyPr>
          <a:lstStyle/>
          <a:p>
            <a:pPr defTabSz="914270"/>
            <a:r>
              <a:rPr lang="en-GB" dirty="0">
                <a:solidFill>
                  <a:srgbClr val="FF5C39"/>
                </a:solidFill>
                <a:latin typeface="Arial Black" panose="020B0A04020102020204" pitchFamily="34" charset="0"/>
              </a:rPr>
              <a:t>Tax bill	£40,000</a:t>
            </a:r>
          </a:p>
        </p:txBody>
      </p:sp>
      <p:sp>
        <p:nvSpPr>
          <p:cNvPr id="27" name="Rectangle 22"/>
          <p:cNvSpPr>
            <a:spLocks noChangeArrowheads="1"/>
          </p:cNvSpPr>
          <p:nvPr/>
        </p:nvSpPr>
        <p:spPr bwMode="auto">
          <a:xfrm>
            <a:off x="1438464" y="4280536"/>
            <a:ext cx="3027367" cy="369332"/>
          </a:xfrm>
          <a:prstGeom prst="rect">
            <a:avLst/>
          </a:prstGeom>
          <a:noFill/>
          <a:ln w="9525">
            <a:noFill/>
            <a:miter lim="800000"/>
            <a:headEnd/>
            <a:tailEnd/>
          </a:ln>
        </p:spPr>
        <p:txBody>
          <a:bodyPr wrap="none">
            <a:spAutoFit/>
          </a:bodyPr>
          <a:lstStyle/>
          <a:p>
            <a:pPr defTabSz="914270"/>
            <a:r>
              <a:rPr lang="en-GB" dirty="0">
                <a:solidFill>
                  <a:srgbClr val="FF5C39"/>
                </a:solidFill>
                <a:latin typeface="Arial Black" panose="020B0A04020102020204" pitchFamily="34" charset="0"/>
              </a:rPr>
              <a:t>Probate fee     £22,500</a:t>
            </a:r>
          </a:p>
        </p:txBody>
      </p:sp>
      <p:sp>
        <p:nvSpPr>
          <p:cNvPr id="28" name="Rectangle 27"/>
          <p:cNvSpPr/>
          <p:nvPr/>
        </p:nvSpPr>
        <p:spPr>
          <a:xfrm>
            <a:off x="1444648" y="4555771"/>
            <a:ext cx="4041752" cy="307777"/>
          </a:xfrm>
          <a:prstGeom prst="rect">
            <a:avLst/>
          </a:prstGeom>
        </p:spPr>
        <p:txBody>
          <a:bodyPr wrap="square">
            <a:spAutoFit/>
          </a:bodyPr>
          <a:lstStyle/>
          <a:p>
            <a:pPr defTabSz="914270"/>
            <a:r>
              <a:rPr lang="en-GB" sz="1400" dirty="0">
                <a:solidFill>
                  <a:srgbClr val="FF5C39"/>
                </a:solidFill>
                <a:latin typeface="Arial Black" panose="020B0A04020102020204" pitchFamily="34" charset="0"/>
              </a:rPr>
              <a:t>(If 3% fee charged for probate work)</a:t>
            </a:r>
            <a:endParaRPr lang="en-GB" sz="1400" dirty="0">
              <a:solidFill>
                <a:srgbClr val="8031A7"/>
              </a:solidFill>
              <a:latin typeface="Arial Black" panose="020B0A04020102020204" pitchFamily="34" charset="0"/>
            </a:endParaRPr>
          </a:p>
        </p:txBody>
      </p:sp>
      <p:sp>
        <p:nvSpPr>
          <p:cNvPr id="29" name="Rectangle 28"/>
          <p:cNvSpPr/>
          <p:nvPr/>
        </p:nvSpPr>
        <p:spPr>
          <a:xfrm>
            <a:off x="622849" y="937974"/>
            <a:ext cx="1261884" cy="338554"/>
          </a:xfrm>
          <a:prstGeom prst="rect">
            <a:avLst/>
          </a:prstGeom>
        </p:spPr>
        <p:txBody>
          <a:bodyPr wrap="none">
            <a:spAutoFit/>
          </a:bodyPr>
          <a:lstStyle/>
          <a:p>
            <a:pPr defTabSz="914270"/>
            <a:r>
              <a:rPr lang="en-GB" sz="1600" dirty="0">
                <a:solidFill>
                  <a:srgbClr val="8031A7"/>
                </a:solidFill>
              </a:rPr>
              <a:t>Bob’s estate</a:t>
            </a:r>
          </a:p>
        </p:txBody>
      </p:sp>
      <p:sp>
        <p:nvSpPr>
          <p:cNvPr id="30" name="Rectangle 29"/>
          <p:cNvSpPr/>
          <p:nvPr/>
        </p:nvSpPr>
        <p:spPr>
          <a:xfrm>
            <a:off x="5317506" y="1703562"/>
            <a:ext cx="3303980" cy="1690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2000" dirty="0">
                <a:solidFill>
                  <a:prstClr val="white"/>
                </a:solidFill>
              </a:rPr>
              <a:t>Let’s look at the value you can add by writing Bob’s Royal London plan into trust</a:t>
            </a:r>
          </a:p>
        </p:txBody>
      </p:sp>
    </p:spTree>
    <p:extLst>
      <p:ext uri="{BB962C8B-B14F-4D97-AF65-F5344CB8AC3E}">
        <p14:creationId xmlns:p14="http://schemas.microsoft.com/office/powerpoint/2010/main" val="298023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503787-B3EC-4FEF-B139-5BBBE30740FF}"/>
              </a:ext>
            </a:extLst>
          </p:cNvPr>
          <p:cNvSpPr>
            <a:spLocks noGrp="1"/>
          </p:cNvSpPr>
          <p:nvPr>
            <p:ph type="sldNum" sz="quarter" idx="12"/>
          </p:nvPr>
        </p:nvSpPr>
        <p:spPr/>
        <p:txBody>
          <a:bodyPr/>
          <a:lstStyle/>
          <a:p>
            <a:fld id="{CB8327D9-7E90-439A-868A-1BBFE9AB58D1}" type="slidenum">
              <a:rPr lang="en-GB" smtClean="0">
                <a:solidFill>
                  <a:prstClr val="white"/>
                </a:solidFill>
              </a:rPr>
              <a:pPr/>
              <a:t>32</a:t>
            </a:fld>
            <a:endParaRPr lang="en-GB" dirty="0">
              <a:solidFill>
                <a:prstClr val="white"/>
              </a:solidFill>
            </a:endParaRPr>
          </a:p>
        </p:txBody>
      </p:sp>
      <p:sp>
        <p:nvSpPr>
          <p:cNvPr id="6" name="Title 5">
            <a:extLst>
              <a:ext uri="{FF2B5EF4-FFF2-40B4-BE49-F238E27FC236}">
                <a16:creationId xmlns:a16="http://schemas.microsoft.com/office/drawing/2014/main" xmlns="" id="{ABEFCADA-3E2C-409D-9F9E-7ED73DB39B81}"/>
              </a:ext>
            </a:extLst>
          </p:cNvPr>
          <p:cNvSpPr>
            <a:spLocks noGrp="1"/>
          </p:cNvSpPr>
          <p:nvPr>
            <p:ph type="title"/>
          </p:nvPr>
        </p:nvSpPr>
        <p:spPr/>
        <p:txBody>
          <a:bodyPr/>
          <a:lstStyle/>
          <a:p>
            <a:r>
              <a:rPr lang="en-GB" cap="none" dirty="0"/>
              <a:t>It’s all about trust(s)</a:t>
            </a:r>
          </a:p>
        </p:txBody>
      </p:sp>
      <p:sp>
        <p:nvSpPr>
          <p:cNvPr id="8" name="Text Placeholder 7">
            <a:extLst>
              <a:ext uri="{FF2B5EF4-FFF2-40B4-BE49-F238E27FC236}">
                <a16:creationId xmlns:a16="http://schemas.microsoft.com/office/drawing/2014/main" xmlns="" id="{5D2AD70E-C0F8-4D83-8533-4EAA2F223F61}"/>
              </a:ext>
            </a:extLst>
          </p:cNvPr>
          <p:cNvSpPr>
            <a:spLocks noGrp="1"/>
          </p:cNvSpPr>
          <p:nvPr>
            <p:ph type="body" sz="quarter" idx="13"/>
          </p:nvPr>
        </p:nvSpPr>
        <p:spPr/>
        <p:txBody>
          <a:bodyPr/>
          <a:lstStyle/>
          <a:p>
            <a:r>
              <a:rPr lang="en-GB" cap="none" dirty="0"/>
              <a:t>Ticking all the boxes</a:t>
            </a:r>
          </a:p>
        </p:txBody>
      </p:sp>
      <p:sp>
        <p:nvSpPr>
          <p:cNvPr id="9" name="Rectangle 8">
            <a:extLst>
              <a:ext uri="{FF2B5EF4-FFF2-40B4-BE49-F238E27FC236}">
                <a16:creationId xmlns:a16="http://schemas.microsoft.com/office/drawing/2014/main" xmlns="" id="{280272FB-F1E8-4F99-A8FA-2C46EEDE0DF0}"/>
              </a:ext>
            </a:extLst>
          </p:cNvPr>
          <p:cNvSpPr/>
          <p:nvPr/>
        </p:nvSpPr>
        <p:spPr>
          <a:xfrm>
            <a:off x="801663" y="2383929"/>
            <a:ext cx="8546514" cy="553998"/>
          </a:xfrm>
          <a:prstGeom prst="rect">
            <a:avLst/>
          </a:prstGeom>
        </p:spPr>
        <p:txBody>
          <a:bodyPr wrap="square">
            <a:spAutoFit/>
          </a:bodyPr>
          <a:lstStyle/>
          <a:p>
            <a:pPr algn="ctr" defTabSz="914270"/>
            <a:r>
              <a:rPr lang="en-GB" sz="3000" dirty="0">
                <a:solidFill>
                  <a:prstClr val="white"/>
                </a:solidFill>
              </a:rPr>
              <a:t>adviser.royallondon.com/protection</a:t>
            </a:r>
          </a:p>
        </p:txBody>
      </p:sp>
      <p:pic>
        <p:nvPicPr>
          <p:cNvPr id="11" name="Picture 10" descr="A picture containing wheel&#10;&#10;Description automatically generated">
            <a:extLst>
              <a:ext uri="{FF2B5EF4-FFF2-40B4-BE49-F238E27FC236}">
                <a16:creationId xmlns:a16="http://schemas.microsoft.com/office/drawing/2014/main" xmlns="" id="{4A332994-0DFD-4417-AC69-B6133B4FB0E4}"/>
              </a:ext>
            </a:extLst>
          </p:cNvPr>
          <p:cNvPicPr>
            <a:picLocks noChangeAspect="1"/>
          </p:cNvPicPr>
          <p:nvPr/>
        </p:nvPicPr>
        <p:blipFill>
          <a:blip r:embed="rId2"/>
          <a:stretch>
            <a:fillRect/>
          </a:stretch>
        </p:blipFill>
        <p:spPr>
          <a:xfrm>
            <a:off x="1365099" y="2383929"/>
            <a:ext cx="553998" cy="553998"/>
          </a:xfrm>
          <a:prstGeom prst="rect">
            <a:avLst/>
          </a:prstGeom>
        </p:spPr>
      </p:pic>
    </p:spTree>
    <p:extLst>
      <p:ext uri="{BB962C8B-B14F-4D97-AF65-F5344CB8AC3E}">
        <p14:creationId xmlns:p14="http://schemas.microsoft.com/office/powerpoint/2010/main" val="1624124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80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184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616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744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776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66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331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8141" y="19050"/>
            <a:ext cx="1788319"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Image result for attitude skill knowl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410" y="789385"/>
            <a:ext cx="5362575" cy="375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4"/>
          <p:cNvSpPr txBox="1">
            <a:spLocks noChangeArrowheads="1"/>
          </p:cNvSpPr>
          <p:nvPr/>
        </p:nvSpPr>
        <p:spPr bwMode="auto">
          <a:xfrm>
            <a:off x="1494235" y="250032"/>
            <a:ext cx="40005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050" b="1">
                <a:latin typeface="Calibri" panose="020F0502020204030204" pitchFamily="34" charset="0"/>
              </a:rPr>
              <a:t>The ASK Model</a:t>
            </a:r>
          </a:p>
        </p:txBody>
      </p:sp>
      <p:sp>
        <p:nvSpPr>
          <p:cNvPr id="7" name="TextBox 6"/>
          <p:cNvSpPr txBox="1"/>
          <p:nvPr/>
        </p:nvSpPr>
        <p:spPr>
          <a:xfrm>
            <a:off x="1494235" y="1653779"/>
            <a:ext cx="2268140" cy="2585323"/>
          </a:xfrm>
          <a:prstGeom prst="rect">
            <a:avLst/>
          </a:prstGeom>
          <a:noFill/>
        </p:spPr>
        <p:txBody>
          <a:bodyPr>
            <a:spAutoFit/>
          </a:bodyPr>
          <a:lstStyle/>
          <a:p>
            <a:pPr marL="214313" indent="-214313">
              <a:buFont typeface="Arial" panose="020B0604020202020204" pitchFamily="34" charset="0"/>
              <a:buChar char="•"/>
              <a:defRPr/>
            </a:pPr>
            <a:r>
              <a:rPr lang="en-GB" sz="1350" dirty="0"/>
              <a:t>Cancer, Heart Attack, Stroke</a:t>
            </a:r>
          </a:p>
          <a:p>
            <a:pPr marL="214313" indent="-214313">
              <a:buFont typeface="Arial" panose="020B0604020202020204" pitchFamily="34" charset="0"/>
              <a:buChar char="•"/>
              <a:defRPr/>
            </a:pPr>
            <a:endParaRPr lang="en-GB" sz="1350" dirty="0"/>
          </a:p>
          <a:p>
            <a:pPr marL="214313" indent="-214313">
              <a:buFont typeface="Arial" panose="020B0604020202020204" pitchFamily="34" charset="0"/>
              <a:buChar char="•"/>
              <a:defRPr/>
            </a:pPr>
            <a:r>
              <a:rPr lang="en-GB" sz="1350" dirty="0"/>
              <a:t>Sickness, Accident, Disability</a:t>
            </a:r>
          </a:p>
          <a:p>
            <a:pPr marL="214313" indent="-214313">
              <a:buFont typeface="Arial" panose="020B0604020202020204" pitchFamily="34" charset="0"/>
              <a:buChar char="•"/>
              <a:defRPr/>
            </a:pPr>
            <a:endParaRPr lang="en-GB" sz="1350" dirty="0"/>
          </a:p>
          <a:p>
            <a:pPr marL="214313" indent="-214313">
              <a:buFont typeface="Arial" panose="020B0604020202020204" pitchFamily="34" charset="0"/>
              <a:buChar char="•"/>
              <a:defRPr/>
            </a:pPr>
            <a:r>
              <a:rPr lang="en-GB" sz="1350" dirty="0"/>
              <a:t>Death</a:t>
            </a:r>
          </a:p>
          <a:p>
            <a:pPr marL="214313" indent="-214313">
              <a:buFont typeface="Arial" panose="020B0604020202020204" pitchFamily="34" charset="0"/>
              <a:buChar char="•"/>
              <a:defRPr/>
            </a:pPr>
            <a:endParaRPr lang="en-GB" sz="1350" dirty="0"/>
          </a:p>
          <a:p>
            <a:pPr marL="214313" indent="-214313">
              <a:buFont typeface="Arial" panose="020B0604020202020204" pitchFamily="34" charset="0"/>
              <a:buChar char="•"/>
              <a:defRPr/>
            </a:pPr>
            <a:r>
              <a:rPr lang="en-GB" sz="1350" dirty="0"/>
              <a:t>Trusts</a:t>
            </a:r>
          </a:p>
          <a:p>
            <a:pPr marL="214313" indent="-214313">
              <a:buFont typeface="Arial" panose="020B0604020202020204" pitchFamily="34" charset="0"/>
              <a:buChar char="•"/>
              <a:defRPr/>
            </a:pPr>
            <a:endParaRPr lang="en-GB" sz="1350" dirty="0"/>
          </a:p>
          <a:p>
            <a:pPr marL="214313" indent="-214313">
              <a:buFont typeface="Arial" panose="020B0604020202020204" pitchFamily="34" charset="0"/>
              <a:buChar char="•"/>
              <a:defRPr/>
            </a:pPr>
            <a:r>
              <a:rPr lang="en-GB" sz="1350" dirty="0"/>
              <a:t>Wills</a:t>
            </a:r>
          </a:p>
          <a:p>
            <a:pPr>
              <a:defRPr/>
            </a:pPr>
            <a:endParaRPr lang="en-GB" sz="1350" dirty="0"/>
          </a:p>
        </p:txBody>
      </p:sp>
    </p:spTree>
    <p:extLst>
      <p:ext uri="{BB962C8B-B14F-4D97-AF65-F5344CB8AC3E}">
        <p14:creationId xmlns:p14="http://schemas.microsoft.com/office/powerpoint/2010/main" val="807532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353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
            <a:ext cx="9144000" cy="514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289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3" y="-2"/>
            <a:ext cx="9113347" cy="514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86799" y="3128963"/>
            <a:ext cx="2069151" cy="2166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endParaRPr lang="en-GB">
              <a:solidFill>
                <a:prstClr val="white"/>
              </a:solidFill>
            </a:endParaRPr>
          </a:p>
        </p:txBody>
      </p:sp>
    </p:spTree>
    <p:extLst>
      <p:ext uri="{BB962C8B-B14F-4D97-AF65-F5344CB8AC3E}">
        <p14:creationId xmlns:p14="http://schemas.microsoft.com/office/powerpoint/2010/main" val="1831129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43</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normAutofit/>
          </a:bodyPr>
          <a:lstStyle/>
          <a:p>
            <a:r>
              <a:rPr lang="en-GB" cap="none" dirty="0"/>
              <a:t>Royal London Gift Trust - Discretionary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267" y="1278306"/>
            <a:ext cx="2392600" cy="337252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1315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4"/>
            <a:ext cx="9144000" cy="514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830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108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02"/>
            <a:ext cx="9144000" cy="515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259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944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837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62"/>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77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547813" y="141685"/>
            <a:ext cx="435173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050" b="1">
                <a:latin typeface="Calibri" panose="020F0502020204030204" pitchFamily="34" charset="0"/>
              </a:rPr>
              <a:t>Money Maze</a:t>
            </a:r>
          </a:p>
        </p:txBody>
      </p:sp>
      <p:graphicFrame>
        <p:nvGraphicFramePr>
          <p:cNvPr id="5" name="Table 4"/>
          <p:cNvGraphicFramePr>
            <a:graphicFrameLocks noGrp="1"/>
          </p:cNvGraphicFramePr>
          <p:nvPr/>
        </p:nvGraphicFramePr>
        <p:xfrm>
          <a:off x="2519363" y="897732"/>
          <a:ext cx="3781425" cy="3348039"/>
        </p:xfrm>
        <a:graphic>
          <a:graphicData uri="http://schemas.openxmlformats.org/drawingml/2006/table">
            <a:tbl>
              <a:tblPr firstRow="1" bandRow="1">
                <a:tableStyleId>{5940675A-B579-460E-94D1-54222C63F5DA}</a:tableStyleId>
              </a:tblPr>
              <a:tblGrid>
                <a:gridCol w="1260475"/>
                <a:gridCol w="1260475"/>
                <a:gridCol w="1260475"/>
              </a:tblGrid>
              <a:tr h="1116013">
                <a:tc>
                  <a:txBody>
                    <a:bodyPr/>
                    <a:lstStyle/>
                    <a:p>
                      <a:r>
                        <a:rPr lang="en-GB" sz="1400" dirty="0" smtClean="0"/>
                        <a:t>INCOME GROSS</a:t>
                      </a:r>
                      <a:endParaRPr lang="en-GB" sz="1400" dirty="0"/>
                    </a:p>
                  </a:txBody>
                  <a:tcPr marL="68591" marR="68591" marT="34289" marB="34289"/>
                </a:tc>
                <a:tc>
                  <a:txBody>
                    <a:bodyPr/>
                    <a:lstStyle/>
                    <a:p>
                      <a:r>
                        <a:rPr lang="en-GB" sz="1400" dirty="0" smtClean="0"/>
                        <a:t>INCOME</a:t>
                      </a:r>
                      <a:r>
                        <a:rPr lang="en-GB" sz="1400" baseline="0" dirty="0" smtClean="0"/>
                        <a:t> NET</a:t>
                      </a:r>
                      <a:endParaRPr lang="en-GB" sz="1400" dirty="0"/>
                    </a:p>
                  </a:txBody>
                  <a:tcPr marL="68591" marR="68591" marT="34289" marB="34289"/>
                </a:tc>
                <a:tc>
                  <a:txBody>
                    <a:bodyPr/>
                    <a:lstStyle/>
                    <a:p>
                      <a:r>
                        <a:rPr lang="en-GB" sz="1200" dirty="0" smtClean="0"/>
                        <a:t>LIABILITIES/DEBTS</a:t>
                      </a:r>
                      <a:endParaRPr lang="en-GB" sz="1200" dirty="0"/>
                    </a:p>
                  </a:txBody>
                  <a:tcPr marL="68591" marR="68591" marT="34289" marB="34289"/>
                </a:tc>
              </a:tr>
              <a:tr h="1116013">
                <a:tc>
                  <a:txBody>
                    <a:bodyPr/>
                    <a:lstStyle/>
                    <a:p>
                      <a:r>
                        <a:rPr lang="en-GB" sz="1400" dirty="0" smtClean="0"/>
                        <a:t>DEATH</a:t>
                      </a:r>
                    </a:p>
                    <a:p>
                      <a:endParaRPr lang="en-GB" sz="1400" dirty="0"/>
                    </a:p>
                  </a:txBody>
                  <a:tcPr marL="68591" marR="68591" marT="34289" marB="34289"/>
                </a:tc>
                <a:tc>
                  <a:txBody>
                    <a:bodyPr/>
                    <a:lstStyle/>
                    <a:p>
                      <a:r>
                        <a:rPr lang="en-GB" sz="1400" dirty="0" smtClean="0"/>
                        <a:t>CANCER </a:t>
                      </a:r>
                      <a:endParaRPr lang="en-GB" sz="1400" dirty="0"/>
                    </a:p>
                  </a:txBody>
                  <a:tcPr marL="68591" marR="68591" marT="34289" marB="34289"/>
                </a:tc>
                <a:tc>
                  <a:txBody>
                    <a:bodyPr/>
                    <a:lstStyle/>
                    <a:p>
                      <a:r>
                        <a:rPr lang="en-GB" sz="1400" dirty="0" smtClean="0"/>
                        <a:t>SICKNES</a:t>
                      </a:r>
                      <a:r>
                        <a:rPr lang="en-GB" sz="1400" baseline="0" dirty="0" smtClean="0"/>
                        <a:t>S / ACCIDENT</a:t>
                      </a:r>
                      <a:endParaRPr lang="en-GB" sz="1400" dirty="0"/>
                    </a:p>
                  </a:txBody>
                  <a:tcPr marL="68591" marR="68591" marT="34289" marB="34289"/>
                </a:tc>
              </a:tr>
              <a:tr h="1116013">
                <a:tc>
                  <a:txBody>
                    <a:bodyPr/>
                    <a:lstStyle/>
                    <a:p>
                      <a:r>
                        <a:rPr lang="en-GB" sz="1400" dirty="0" smtClean="0"/>
                        <a:t>BUILDINGS AND CONTENTS</a:t>
                      </a:r>
                      <a:endParaRPr lang="en-GB" sz="1400" dirty="0"/>
                    </a:p>
                  </a:txBody>
                  <a:tcPr marL="68591" marR="68591" marT="34289" marB="34289"/>
                </a:tc>
                <a:tc>
                  <a:txBody>
                    <a:bodyPr/>
                    <a:lstStyle/>
                    <a:p>
                      <a:r>
                        <a:rPr lang="en-GB" sz="1400" dirty="0" smtClean="0"/>
                        <a:t>SAVINGS</a:t>
                      </a:r>
                      <a:endParaRPr lang="en-GB" sz="1400" dirty="0"/>
                    </a:p>
                  </a:txBody>
                  <a:tcPr marL="68591" marR="68591" marT="34289" marB="34289"/>
                </a:tc>
                <a:tc>
                  <a:txBody>
                    <a:bodyPr/>
                    <a:lstStyle/>
                    <a:p>
                      <a:r>
                        <a:rPr lang="en-GB" sz="1400" dirty="0" smtClean="0"/>
                        <a:t>STOP WORK</a:t>
                      </a:r>
                      <a:endParaRPr lang="en-GB" sz="1400" dirty="0"/>
                    </a:p>
                  </a:txBody>
                  <a:tcPr marL="68591" marR="68591" marT="34289" marB="34289"/>
                </a:tc>
              </a:tr>
            </a:tbl>
          </a:graphicData>
        </a:graphic>
      </p:graphicFrame>
      <p:sp>
        <p:nvSpPr>
          <p:cNvPr id="23573" name="TextBox 19"/>
          <p:cNvSpPr txBox="1">
            <a:spLocks noChangeArrowheads="1"/>
          </p:cNvSpPr>
          <p:nvPr/>
        </p:nvSpPr>
        <p:spPr bwMode="auto">
          <a:xfrm>
            <a:off x="2627710" y="1221582"/>
            <a:ext cx="10263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350" dirty="0"/>
              <a:t>£50kpa</a:t>
            </a:r>
          </a:p>
          <a:p>
            <a:r>
              <a:rPr lang="en-GB" altLang="en-US" sz="1350" dirty="0"/>
              <a:t>£30kpa</a:t>
            </a:r>
          </a:p>
        </p:txBody>
      </p:sp>
      <p:sp>
        <p:nvSpPr>
          <p:cNvPr id="23574" name="TextBox 20"/>
          <p:cNvSpPr txBox="1">
            <a:spLocks noChangeArrowheads="1"/>
          </p:cNvSpPr>
          <p:nvPr/>
        </p:nvSpPr>
        <p:spPr bwMode="auto">
          <a:xfrm>
            <a:off x="3869531" y="1117998"/>
            <a:ext cx="108108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350"/>
              <a:t>£3,100pm</a:t>
            </a:r>
          </a:p>
          <a:p>
            <a:r>
              <a:rPr lang="en-GB" altLang="en-US" sz="1350"/>
              <a:t>£2,000pm</a:t>
            </a:r>
          </a:p>
          <a:p>
            <a:endParaRPr lang="en-GB" altLang="en-US" sz="1350"/>
          </a:p>
          <a:p>
            <a:r>
              <a:rPr lang="en-GB" altLang="en-US" sz="1350"/>
              <a:t>£5,100pm</a:t>
            </a:r>
          </a:p>
          <a:p>
            <a:endParaRPr lang="en-GB" altLang="en-US" sz="1350"/>
          </a:p>
        </p:txBody>
      </p:sp>
      <p:sp>
        <p:nvSpPr>
          <p:cNvPr id="23575" name="TextBox 21"/>
          <p:cNvSpPr txBox="1">
            <a:spLocks noChangeArrowheads="1"/>
          </p:cNvSpPr>
          <p:nvPr/>
        </p:nvSpPr>
        <p:spPr bwMode="auto">
          <a:xfrm>
            <a:off x="5030392" y="1117997"/>
            <a:ext cx="129659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825"/>
              <a:t>Mort Halifax £150k - £500pm 25 yrs</a:t>
            </a:r>
          </a:p>
          <a:p>
            <a:endParaRPr lang="en-GB" altLang="en-US" sz="825"/>
          </a:p>
          <a:p>
            <a:r>
              <a:rPr lang="en-GB" altLang="en-US" sz="825"/>
              <a:t>Car</a:t>
            </a:r>
          </a:p>
          <a:p>
            <a:r>
              <a:rPr lang="en-GB" altLang="en-US" sz="825"/>
              <a:t>Loan - £275 – Nov 2020</a:t>
            </a:r>
          </a:p>
          <a:p>
            <a:r>
              <a:rPr lang="en-GB" altLang="en-US" sz="825"/>
              <a:t>CCs - £100</a:t>
            </a:r>
          </a:p>
          <a:p>
            <a:endParaRPr lang="en-GB" altLang="en-US" sz="825"/>
          </a:p>
        </p:txBody>
      </p:sp>
      <p:sp>
        <p:nvSpPr>
          <p:cNvPr id="23576" name="TextBox 22"/>
          <p:cNvSpPr txBox="1">
            <a:spLocks noChangeArrowheads="1"/>
          </p:cNvSpPr>
          <p:nvPr/>
        </p:nvSpPr>
        <p:spPr bwMode="auto">
          <a:xfrm>
            <a:off x="5219700" y="2518172"/>
            <a:ext cx="9727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350"/>
              <a:t>£95.85pw</a:t>
            </a:r>
          </a:p>
        </p:txBody>
      </p:sp>
      <p:sp>
        <p:nvSpPr>
          <p:cNvPr id="23577" name="TextBox 23"/>
          <p:cNvSpPr txBox="1">
            <a:spLocks noChangeArrowheads="1"/>
          </p:cNvSpPr>
          <p:nvPr/>
        </p:nvSpPr>
        <p:spPr bwMode="auto">
          <a:xfrm>
            <a:off x="2574131" y="3543301"/>
            <a:ext cx="971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900"/>
              <a:t>Specialise in B and C</a:t>
            </a:r>
          </a:p>
          <a:p>
            <a:r>
              <a:rPr lang="en-GB" altLang="en-US" sz="900"/>
              <a:t>We will sort that for you</a:t>
            </a:r>
          </a:p>
        </p:txBody>
      </p:sp>
      <p:sp>
        <p:nvSpPr>
          <p:cNvPr id="23578" name="TextBox 24"/>
          <p:cNvSpPr txBox="1">
            <a:spLocks noChangeArrowheads="1"/>
          </p:cNvSpPr>
          <p:nvPr/>
        </p:nvSpPr>
        <p:spPr bwMode="auto">
          <a:xfrm>
            <a:off x="3789760" y="3370660"/>
            <a:ext cx="11608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900"/>
              <a:t>Deadline to Breadline – L and G</a:t>
            </a:r>
          </a:p>
          <a:p>
            <a:endParaRPr lang="en-GB" altLang="en-US" sz="900"/>
          </a:p>
          <a:p>
            <a:r>
              <a:rPr lang="en-GB" altLang="en-US"/>
              <a:t>£6,000</a:t>
            </a:r>
          </a:p>
        </p:txBody>
      </p:sp>
      <p:sp>
        <p:nvSpPr>
          <p:cNvPr id="26" name="TextBox 25"/>
          <p:cNvSpPr txBox="1"/>
          <p:nvPr/>
        </p:nvSpPr>
        <p:spPr>
          <a:xfrm>
            <a:off x="5112544" y="3436144"/>
            <a:ext cx="1133475" cy="819583"/>
          </a:xfrm>
          <a:prstGeom prst="rect">
            <a:avLst/>
          </a:prstGeom>
          <a:noFill/>
        </p:spPr>
        <p:txBody>
          <a:bodyPr>
            <a:spAutoFit/>
          </a:bodyPr>
          <a:lstStyle/>
          <a:p>
            <a:pPr>
              <a:defRPr/>
            </a:pPr>
            <a:r>
              <a:rPr lang="en-GB" sz="1050" dirty="0"/>
              <a:t>64</a:t>
            </a:r>
          </a:p>
          <a:p>
            <a:pPr>
              <a:defRPr/>
            </a:pPr>
            <a:r>
              <a:rPr lang="en-GB" sz="1050" dirty="0"/>
              <a:t>62</a:t>
            </a:r>
          </a:p>
          <a:p>
            <a:pPr>
              <a:defRPr/>
            </a:pPr>
            <a:endParaRPr lang="en-GB" sz="1050" dirty="0"/>
          </a:p>
          <a:p>
            <a:pPr>
              <a:defRPr/>
            </a:pPr>
            <a:r>
              <a:rPr lang="en-GB" sz="788" dirty="0"/>
              <a:t>Upgrade or rebalance your portfolio</a:t>
            </a:r>
          </a:p>
        </p:txBody>
      </p:sp>
      <p:sp>
        <p:nvSpPr>
          <p:cNvPr id="23580" name="TextBox 26"/>
          <p:cNvSpPr txBox="1">
            <a:spLocks noChangeArrowheads="1"/>
          </p:cNvSpPr>
          <p:nvPr/>
        </p:nvSpPr>
        <p:spPr bwMode="auto">
          <a:xfrm>
            <a:off x="1331119" y="2247901"/>
            <a:ext cx="91916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350"/>
              <a:t>Trust –</a:t>
            </a:r>
          </a:p>
          <a:p>
            <a:r>
              <a:rPr lang="en-GB" altLang="en-US" sz="1350"/>
              <a:t>3 referrals</a:t>
            </a:r>
          </a:p>
        </p:txBody>
      </p:sp>
      <p:sp>
        <p:nvSpPr>
          <p:cNvPr id="23581" name="TextBox 27"/>
          <p:cNvSpPr txBox="1">
            <a:spLocks noChangeArrowheads="1"/>
          </p:cNvSpPr>
          <p:nvPr/>
        </p:nvSpPr>
        <p:spPr bwMode="auto">
          <a:xfrm>
            <a:off x="3789760" y="4285060"/>
            <a:ext cx="1756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400"/>
              <a:t>WILL x 3 referrals</a:t>
            </a:r>
          </a:p>
        </p:txBody>
      </p:sp>
      <p:grpSp>
        <p:nvGrpSpPr>
          <p:cNvPr id="23582" name="Group 9"/>
          <p:cNvGrpSpPr>
            <a:grpSpLocks/>
          </p:cNvGrpSpPr>
          <p:nvPr/>
        </p:nvGrpSpPr>
        <p:grpSpPr bwMode="auto">
          <a:xfrm>
            <a:off x="2599135" y="2315766"/>
            <a:ext cx="404813" cy="817959"/>
            <a:chOff x="1941095" y="3088105"/>
            <a:chExt cx="540195" cy="1090863"/>
          </a:xfrm>
        </p:grpSpPr>
        <p:sp>
          <p:nvSpPr>
            <p:cNvPr id="3" name="Freeform 2"/>
            <p:cNvSpPr/>
            <p:nvPr/>
          </p:nvSpPr>
          <p:spPr>
            <a:xfrm>
              <a:off x="2038012" y="3088105"/>
              <a:ext cx="287575" cy="296930"/>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 name="Freeform 3"/>
            <p:cNvSpPr/>
            <p:nvPr/>
          </p:nvSpPr>
          <p:spPr>
            <a:xfrm>
              <a:off x="2173061" y="3400914"/>
              <a:ext cx="0" cy="520820"/>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6" name="Freeform 5"/>
            <p:cNvSpPr/>
            <p:nvPr/>
          </p:nvSpPr>
          <p:spPr>
            <a:xfrm>
              <a:off x="1988759" y="3955079"/>
              <a:ext cx="16841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7" name="Freeform 6"/>
            <p:cNvSpPr/>
            <p:nvPr/>
          </p:nvSpPr>
          <p:spPr>
            <a:xfrm>
              <a:off x="2173061" y="3955079"/>
              <a:ext cx="265331"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Freeform 7"/>
            <p:cNvSpPr/>
            <p:nvPr/>
          </p:nvSpPr>
          <p:spPr>
            <a:xfrm>
              <a:off x="1941095" y="3608925"/>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3" name="Group 21"/>
          <p:cNvGrpSpPr>
            <a:grpSpLocks/>
          </p:cNvGrpSpPr>
          <p:nvPr/>
        </p:nvGrpSpPr>
        <p:grpSpPr bwMode="auto">
          <a:xfrm>
            <a:off x="3855244" y="2297907"/>
            <a:ext cx="404813" cy="817960"/>
            <a:chOff x="1941095" y="3088105"/>
            <a:chExt cx="540195" cy="1090863"/>
          </a:xfrm>
        </p:grpSpPr>
        <p:sp>
          <p:nvSpPr>
            <p:cNvPr id="23" name="Freeform 22"/>
            <p:cNvSpPr/>
            <p:nvPr/>
          </p:nvSpPr>
          <p:spPr>
            <a:xfrm>
              <a:off x="2038013" y="3088105"/>
              <a:ext cx="287574" cy="296931"/>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4" name="Freeform 23"/>
            <p:cNvSpPr/>
            <p:nvPr/>
          </p:nvSpPr>
          <p:spPr>
            <a:xfrm>
              <a:off x="2173061" y="3400915"/>
              <a:ext cx="0" cy="520819"/>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5" name="Freeform 24"/>
            <p:cNvSpPr/>
            <p:nvPr/>
          </p:nvSpPr>
          <p:spPr>
            <a:xfrm>
              <a:off x="1988759" y="3955079"/>
              <a:ext cx="16841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7" name="Freeform 26"/>
            <p:cNvSpPr/>
            <p:nvPr/>
          </p:nvSpPr>
          <p:spPr>
            <a:xfrm>
              <a:off x="2173061" y="3955079"/>
              <a:ext cx="265332"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8" name="Freeform 27"/>
            <p:cNvSpPr/>
            <p:nvPr/>
          </p:nvSpPr>
          <p:spPr>
            <a:xfrm>
              <a:off x="1941095" y="3608924"/>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4" name="Group 28"/>
          <p:cNvGrpSpPr>
            <a:grpSpLocks/>
          </p:cNvGrpSpPr>
          <p:nvPr/>
        </p:nvGrpSpPr>
        <p:grpSpPr bwMode="auto">
          <a:xfrm>
            <a:off x="3139679" y="2337197"/>
            <a:ext cx="406003" cy="817959"/>
            <a:chOff x="1941095" y="3088105"/>
            <a:chExt cx="540195" cy="1090863"/>
          </a:xfrm>
        </p:grpSpPr>
        <p:sp>
          <p:nvSpPr>
            <p:cNvPr id="30" name="Freeform 29"/>
            <p:cNvSpPr/>
            <p:nvPr/>
          </p:nvSpPr>
          <p:spPr>
            <a:xfrm>
              <a:off x="2037728" y="3088105"/>
              <a:ext cx="288315" cy="296930"/>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1" name="Freeform 30"/>
            <p:cNvSpPr/>
            <p:nvPr/>
          </p:nvSpPr>
          <p:spPr>
            <a:xfrm>
              <a:off x="2173965" y="3400914"/>
              <a:ext cx="0" cy="520820"/>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2" name="Freeform 31"/>
            <p:cNvSpPr/>
            <p:nvPr/>
          </p:nvSpPr>
          <p:spPr>
            <a:xfrm>
              <a:off x="1988620" y="3955079"/>
              <a:ext cx="16950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3" name="Freeform 32"/>
            <p:cNvSpPr/>
            <p:nvPr/>
          </p:nvSpPr>
          <p:spPr>
            <a:xfrm>
              <a:off x="2173965" y="3955079"/>
              <a:ext cx="264554"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4" name="Freeform 33"/>
            <p:cNvSpPr/>
            <p:nvPr/>
          </p:nvSpPr>
          <p:spPr>
            <a:xfrm>
              <a:off x="1941095" y="3608925"/>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5" name="Group 34"/>
          <p:cNvGrpSpPr>
            <a:grpSpLocks/>
          </p:cNvGrpSpPr>
          <p:nvPr/>
        </p:nvGrpSpPr>
        <p:grpSpPr bwMode="auto">
          <a:xfrm>
            <a:off x="4435078" y="2309813"/>
            <a:ext cx="404813" cy="817960"/>
            <a:chOff x="1941095" y="3088105"/>
            <a:chExt cx="540195" cy="1090863"/>
          </a:xfrm>
        </p:grpSpPr>
        <p:sp>
          <p:nvSpPr>
            <p:cNvPr id="36" name="Freeform 35"/>
            <p:cNvSpPr/>
            <p:nvPr/>
          </p:nvSpPr>
          <p:spPr>
            <a:xfrm>
              <a:off x="2038012" y="3088105"/>
              <a:ext cx="287575" cy="296931"/>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7" name="Freeform 36"/>
            <p:cNvSpPr/>
            <p:nvPr/>
          </p:nvSpPr>
          <p:spPr>
            <a:xfrm>
              <a:off x="2173061" y="3400915"/>
              <a:ext cx="0" cy="520819"/>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8" name="Freeform 37"/>
            <p:cNvSpPr/>
            <p:nvPr/>
          </p:nvSpPr>
          <p:spPr>
            <a:xfrm>
              <a:off x="1988759" y="3955079"/>
              <a:ext cx="16841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9" name="Freeform 38"/>
            <p:cNvSpPr/>
            <p:nvPr/>
          </p:nvSpPr>
          <p:spPr>
            <a:xfrm>
              <a:off x="2173061" y="3955079"/>
              <a:ext cx="265331"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0" name="Freeform 39"/>
            <p:cNvSpPr/>
            <p:nvPr/>
          </p:nvSpPr>
          <p:spPr>
            <a:xfrm>
              <a:off x="1941095" y="3608924"/>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6" name="Group 13"/>
          <p:cNvGrpSpPr>
            <a:grpSpLocks/>
          </p:cNvGrpSpPr>
          <p:nvPr/>
        </p:nvGrpSpPr>
        <p:grpSpPr bwMode="auto">
          <a:xfrm>
            <a:off x="3003948" y="2293144"/>
            <a:ext cx="650081" cy="709613"/>
            <a:chOff x="2481290" y="3057308"/>
            <a:chExt cx="866748" cy="946257"/>
          </a:xfrm>
        </p:grpSpPr>
        <p:cxnSp>
          <p:nvCxnSpPr>
            <p:cNvPr id="12" name="Straight Connector 11"/>
            <p:cNvCxnSpPr/>
            <p:nvPr/>
          </p:nvCxnSpPr>
          <p:spPr>
            <a:xfrm>
              <a:off x="2481290" y="3087474"/>
              <a:ext cx="866748" cy="8954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554313" y="3057308"/>
              <a:ext cx="742927" cy="9462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587" name="Group 44"/>
          <p:cNvGrpSpPr>
            <a:grpSpLocks/>
          </p:cNvGrpSpPr>
          <p:nvPr/>
        </p:nvGrpSpPr>
        <p:grpSpPr bwMode="auto">
          <a:xfrm>
            <a:off x="4282679" y="2293144"/>
            <a:ext cx="650081" cy="709613"/>
            <a:chOff x="2481290" y="3057308"/>
            <a:chExt cx="866748" cy="946257"/>
          </a:xfrm>
        </p:grpSpPr>
        <p:cxnSp>
          <p:nvCxnSpPr>
            <p:cNvPr id="46" name="Straight Connector 45"/>
            <p:cNvCxnSpPr/>
            <p:nvPr/>
          </p:nvCxnSpPr>
          <p:spPr>
            <a:xfrm>
              <a:off x="2481290" y="3087474"/>
              <a:ext cx="866748" cy="8954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554313" y="3057308"/>
              <a:ext cx="742927" cy="9462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Freeform 14"/>
          <p:cNvSpPr/>
          <p:nvPr/>
        </p:nvSpPr>
        <p:spPr>
          <a:xfrm>
            <a:off x="3320654" y="1316832"/>
            <a:ext cx="1732359" cy="1359694"/>
          </a:xfrm>
          <a:custGeom>
            <a:avLst/>
            <a:gdLst>
              <a:gd name="connsiteX0" fmla="*/ 0 w 2310063"/>
              <a:gd name="connsiteY0" fmla="*/ 1812800 h 1812800"/>
              <a:gd name="connsiteX1" fmla="*/ 16042 w 2310063"/>
              <a:gd name="connsiteY1" fmla="*/ 1467895 h 1812800"/>
              <a:gd name="connsiteX2" fmla="*/ 32084 w 2310063"/>
              <a:gd name="connsiteY2" fmla="*/ 1339558 h 1812800"/>
              <a:gd name="connsiteX3" fmla="*/ 40105 w 2310063"/>
              <a:gd name="connsiteY3" fmla="*/ 1243306 h 1812800"/>
              <a:gd name="connsiteX4" fmla="*/ 48126 w 2310063"/>
              <a:gd name="connsiteY4" fmla="*/ 1122990 h 1812800"/>
              <a:gd name="connsiteX5" fmla="*/ 56147 w 2310063"/>
              <a:gd name="connsiteY5" fmla="*/ 1098927 h 1812800"/>
              <a:gd name="connsiteX6" fmla="*/ 72190 w 2310063"/>
              <a:gd name="connsiteY6" fmla="*/ 1082885 h 1812800"/>
              <a:gd name="connsiteX7" fmla="*/ 96253 w 2310063"/>
              <a:gd name="connsiteY7" fmla="*/ 1034758 h 1812800"/>
              <a:gd name="connsiteX8" fmla="*/ 152400 w 2310063"/>
              <a:gd name="connsiteY8" fmla="*/ 1010695 h 1812800"/>
              <a:gd name="connsiteX9" fmla="*/ 473242 w 2310063"/>
              <a:gd name="connsiteY9" fmla="*/ 986632 h 1812800"/>
              <a:gd name="connsiteX10" fmla="*/ 721895 w 2310063"/>
              <a:gd name="connsiteY10" fmla="*/ 970590 h 1812800"/>
              <a:gd name="connsiteX11" fmla="*/ 1203158 w 2310063"/>
              <a:gd name="connsiteY11" fmla="*/ 978611 h 1812800"/>
              <a:gd name="connsiteX12" fmla="*/ 1283368 w 2310063"/>
              <a:gd name="connsiteY12" fmla="*/ 994653 h 1812800"/>
              <a:gd name="connsiteX13" fmla="*/ 1395663 w 2310063"/>
              <a:gd name="connsiteY13" fmla="*/ 1002674 h 1812800"/>
              <a:gd name="connsiteX14" fmla="*/ 1427747 w 2310063"/>
              <a:gd name="connsiteY14" fmla="*/ 1010695 h 1812800"/>
              <a:gd name="connsiteX15" fmla="*/ 1515979 w 2310063"/>
              <a:gd name="connsiteY15" fmla="*/ 1026737 h 1812800"/>
              <a:gd name="connsiteX16" fmla="*/ 1676400 w 2310063"/>
              <a:gd name="connsiteY16" fmla="*/ 1018716 h 1812800"/>
              <a:gd name="connsiteX17" fmla="*/ 1764632 w 2310063"/>
              <a:gd name="connsiteY17" fmla="*/ 986632 h 1812800"/>
              <a:gd name="connsiteX18" fmla="*/ 1828800 w 2310063"/>
              <a:gd name="connsiteY18" fmla="*/ 962569 h 1812800"/>
              <a:gd name="connsiteX19" fmla="*/ 1852863 w 2310063"/>
              <a:gd name="connsiteY19" fmla="*/ 946527 h 1812800"/>
              <a:gd name="connsiteX20" fmla="*/ 1876926 w 2310063"/>
              <a:gd name="connsiteY20" fmla="*/ 938506 h 1812800"/>
              <a:gd name="connsiteX21" fmla="*/ 1900990 w 2310063"/>
              <a:gd name="connsiteY21" fmla="*/ 922464 h 1812800"/>
              <a:gd name="connsiteX22" fmla="*/ 1941095 w 2310063"/>
              <a:gd name="connsiteY22" fmla="*/ 906421 h 1812800"/>
              <a:gd name="connsiteX23" fmla="*/ 1997242 w 2310063"/>
              <a:gd name="connsiteY23" fmla="*/ 874337 h 1812800"/>
              <a:gd name="connsiteX24" fmla="*/ 2053390 w 2310063"/>
              <a:gd name="connsiteY24" fmla="*/ 810169 h 1812800"/>
              <a:gd name="connsiteX25" fmla="*/ 2085474 w 2310063"/>
              <a:gd name="connsiteY25" fmla="*/ 762043 h 1812800"/>
              <a:gd name="connsiteX26" fmla="*/ 2093495 w 2310063"/>
              <a:gd name="connsiteY26" fmla="*/ 729958 h 1812800"/>
              <a:gd name="connsiteX27" fmla="*/ 2101516 w 2310063"/>
              <a:gd name="connsiteY27" fmla="*/ 705895 h 1812800"/>
              <a:gd name="connsiteX28" fmla="*/ 2117558 w 2310063"/>
              <a:gd name="connsiteY28" fmla="*/ 681832 h 1812800"/>
              <a:gd name="connsiteX29" fmla="*/ 2125579 w 2310063"/>
              <a:gd name="connsiteY29" fmla="*/ 657769 h 1812800"/>
              <a:gd name="connsiteX30" fmla="*/ 2157663 w 2310063"/>
              <a:gd name="connsiteY30" fmla="*/ 585579 h 1812800"/>
              <a:gd name="connsiteX31" fmla="*/ 2165684 w 2310063"/>
              <a:gd name="connsiteY31" fmla="*/ 553495 h 1812800"/>
              <a:gd name="connsiteX32" fmla="*/ 2181726 w 2310063"/>
              <a:gd name="connsiteY32" fmla="*/ 529432 h 1812800"/>
              <a:gd name="connsiteX33" fmla="*/ 2189747 w 2310063"/>
              <a:gd name="connsiteY33" fmla="*/ 505369 h 1812800"/>
              <a:gd name="connsiteX34" fmla="*/ 2197768 w 2310063"/>
              <a:gd name="connsiteY34" fmla="*/ 401095 h 1812800"/>
              <a:gd name="connsiteX35" fmla="*/ 2205790 w 2310063"/>
              <a:gd name="connsiteY35" fmla="*/ 352969 h 1812800"/>
              <a:gd name="connsiteX36" fmla="*/ 2213811 w 2310063"/>
              <a:gd name="connsiteY36" fmla="*/ 136400 h 1812800"/>
              <a:gd name="connsiteX37" fmla="*/ 2237874 w 2310063"/>
              <a:gd name="connsiteY37" fmla="*/ 40148 h 1812800"/>
              <a:gd name="connsiteX38" fmla="*/ 2245895 w 2310063"/>
              <a:gd name="connsiteY38" fmla="*/ 16085 h 1812800"/>
              <a:gd name="connsiteX39" fmla="*/ 2310063 w 2310063"/>
              <a:gd name="connsiteY39" fmla="*/ 43 h 1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10063" h="1812800">
                <a:moveTo>
                  <a:pt x="0" y="1812800"/>
                </a:moveTo>
                <a:cubicBezTo>
                  <a:pt x="5347" y="1697832"/>
                  <a:pt x="9413" y="1582797"/>
                  <a:pt x="16042" y="1467895"/>
                </a:cubicBezTo>
                <a:cubicBezTo>
                  <a:pt x="20074" y="1398005"/>
                  <a:pt x="25384" y="1403206"/>
                  <a:pt x="32084" y="1339558"/>
                </a:cubicBezTo>
                <a:cubicBezTo>
                  <a:pt x="35454" y="1307540"/>
                  <a:pt x="37727" y="1275413"/>
                  <a:pt x="40105" y="1243306"/>
                </a:cubicBezTo>
                <a:cubicBezTo>
                  <a:pt x="43074" y="1203221"/>
                  <a:pt x="43687" y="1162939"/>
                  <a:pt x="48126" y="1122990"/>
                </a:cubicBezTo>
                <a:cubicBezTo>
                  <a:pt x="49060" y="1114587"/>
                  <a:pt x="51797" y="1106177"/>
                  <a:pt x="56147" y="1098927"/>
                </a:cubicBezTo>
                <a:cubicBezTo>
                  <a:pt x="60038" y="1092442"/>
                  <a:pt x="66842" y="1088232"/>
                  <a:pt x="72190" y="1082885"/>
                </a:cubicBezTo>
                <a:cubicBezTo>
                  <a:pt x="78714" y="1063313"/>
                  <a:pt x="80704" y="1050307"/>
                  <a:pt x="96253" y="1034758"/>
                </a:cubicBezTo>
                <a:cubicBezTo>
                  <a:pt x="113741" y="1017270"/>
                  <a:pt x="128971" y="1015715"/>
                  <a:pt x="152400" y="1010695"/>
                </a:cubicBezTo>
                <a:cubicBezTo>
                  <a:pt x="298761" y="979332"/>
                  <a:pt x="242287" y="994330"/>
                  <a:pt x="473242" y="986632"/>
                </a:cubicBezTo>
                <a:cubicBezTo>
                  <a:pt x="557179" y="979001"/>
                  <a:pt x="636433" y="970590"/>
                  <a:pt x="721895" y="970590"/>
                </a:cubicBezTo>
                <a:cubicBezTo>
                  <a:pt x="882338" y="970590"/>
                  <a:pt x="1042737" y="975937"/>
                  <a:pt x="1203158" y="978611"/>
                </a:cubicBezTo>
                <a:cubicBezTo>
                  <a:pt x="1233245" y="986133"/>
                  <a:pt x="1250590" y="991375"/>
                  <a:pt x="1283368" y="994653"/>
                </a:cubicBezTo>
                <a:cubicBezTo>
                  <a:pt x="1320709" y="998387"/>
                  <a:pt x="1358231" y="1000000"/>
                  <a:pt x="1395663" y="1002674"/>
                </a:cubicBezTo>
                <a:cubicBezTo>
                  <a:pt x="1406358" y="1005348"/>
                  <a:pt x="1416873" y="1008883"/>
                  <a:pt x="1427747" y="1010695"/>
                </a:cubicBezTo>
                <a:cubicBezTo>
                  <a:pt x="1518445" y="1025811"/>
                  <a:pt x="1464351" y="1009528"/>
                  <a:pt x="1515979" y="1026737"/>
                </a:cubicBezTo>
                <a:cubicBezTo>
                  <a:pt x="1569453" y="1024063"/>
                  <a:pt x="1623212" y="1024853"/>
                  <a:pt x="1676400" y="1018716"/>
                </a:cubicBezTo>
                <a:cubicBezTo>
                  <a:pt x="1692625" y="1016844"/>
                  <a:pt x="1747620" y="993012"/>
                  <a:pt x="1764632" y="986632"/>
                </a:cubicBezTo>
                <a:cubicBezTo>
                  <a:pt x="1792399" y="976220"/>
                  <a:pt x="1797798" y="978070"/>
                  <a:pt x="1828800" y="962569"/>
                </a:cubicBezTo>
                <a:cubicBezTo>
                  <a:pt x="1837422" y="958258"/>
                  <a:pt x="1844241" y="950838"/>
                  <a:pt x="1852863" y="946527"/>
                </a:cubicBezTo>
                <a:cubicBezTo>
                  <a:pt x="1860425" y="942746"/>
                  <a:pt x="1869364" y="942287"/>
                  <a:pt x="1876926" y="938506"/>
                </a:cubicBezTo>
                <a:cubicBezTo>
                  <a:pt x="1885549" y="934195"/>
                  <a:pt x="1892367" y="926775"/>
                  <a:pt x="1900990" y="922464"/>
                </a:cubicBezTo>
                <a:cubicBezTo>
                  <a:pt x="1913868" y="916025"/>
                  <a:pt x="1927938" y="912269"/>
                  <a:pt x="1941095" y="906421"/>
                </a:cubicBezTo>
                <a:cubicBezTo>
                  <a:pt x="1971627" y="892851"/>
                  <a:pt x="1971433" y="891543"/>
                  <a:pt x="1997242" y="874337"/>
                </a:cubicBezTo>
                <a:cubicBezTo>
                  <a:pt x="2034673" y="818190"/>
                  <a:pt x="2013284" y="836905"/>
                  <a:pt x="2053390" y="810169"/>
                </a:cubicBezTo>
                <a:cubicBezTo>
                  <a:pt x="2078434" y="735037"/>
                  <a:pt x="2037406" y="846163"/>
                  <a:pt x="2085474" y="762043"/>
                </a:cubicBezTo>
                <a:cubicBezTo>
                  <a:pt x="2090943" y="752471"/>
                  <a:pt x="2090466" y="740558"/>
                  <a:pt x="2093495" y="729958"/>
                </a:cubicBezTo>
                <a:cubicBezTo>
                  <a:pt x="2095818" y="721828"/>
                  <a:pt x="2097735" y="713457"/>
                  <a:pt x="2101516" y="705895"/>
                </a:cubicBezTo>
                <a:cubicBezTo>
                  <a:pt x="2105827" y="697273"/>
                  <a:pt x="2113247" y="690454"/>
                  <a:pt x="2117558" y="681832"/>
                </a:cubicBezTo>
                <a:cubicBezTo>
                  <a:pt x="2121339" y="674270"/>
                  <a:pt x="2122248" y="665540"/>
                  <a:pt x="2125579" y="657769"/>
                </a:cubicBezTo>
                <a:cubicBezTo>
                  <a:pt x="2146544" y="608850"/>
                  <a:pt x="2139006" y="641551"/>
                  <a:pt x="2157663" y="585579"/>
                </a:cubicBezTo>
                <a:cubicBezTo>
                  <a:pt x="2161149" y="575121"/>
                  <a:pt x="2161342" y="563627"/>
                  <a:pt x="2165684" y="553495"/>
                </a:cubicBezTo>
                <a:cubicBezTo>
                  <a:pt x="2169481" y="544634"/>
                  <a:pt x="2177415" y="538054"/>
                  <a:pt x="2181726" y="529432"/>
                </a:cubicBezTo>
                <a:cubicBezTo>
                  <a:pt x="2185507" y="521870"/>
                  <a:pt x="2187073" y="513390"/>
                  <a:pt x="2189747" y="505369"/>
                </a:cubicBezTo>
                <a:cubicBezTo>
                  <a:pt x="2192421" y="470611"/>
                  <a:pt x="2194118" y="435764"/>
                  <a:pt x="2197768" y="401095"/>
                </a:cubicBezTo>
                <a:cubicBezTo>
                  <a:pt x="2199471" y="384921"/>
                  <a:pt x="2204806" y="369203"/>
                  <a:pt x="2205790" y="352969"/>
                </a:cubicBezTo>
                <a:cubicBezTo>
                  <a:pt x="2210160" y="280862"/>
                  <a:pt x="2209804" y="208528"/>
                  <a:pt x="2213811" y="136400"/>
                </a:cubicBezTo>
                <a:cubicBezTo>
                  <a:pt x="2220099" y="23216"/>
                  <a:pt x="2209516" y="96864"/>
                  <a:pt x="2237874" y="40148"/>
                </a:cubicBezTo>
                <a:cubicBezTo>
                  <a:pt x="2241655" y="32586"/>
                  <a:pt x="2239015" y="20999"/>
                  <a:pt x="2245895" y="16085"/>
                </a:cubicBezTo>
                <a:cubicBezTo>
                  <a:pt x="2270721" y="-1648"/>
                  <a:pt x="2286084" y="43"/>
                  <a:pt x="2310063" y="4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nvGrpSpPr>
          <p:cNvPr id="23589" name="Group 17"/>
          <p:cNvGrpSpPr>
            <a:grpSpLocks/>
          </p:cNvGrpSpPr>
          <p:nvPr/>
        </p:nvGrpSpPr>
        <p:grpSpPr bwMode="auto">
          <a:xfrm>
            <a:off x="5047060" y="1113235"/>
            <a:ext cx="1113234" cy="354806"/>
            <a:chOff x="5205663" y="1483895"/>
            <a:chExt cx="1483895" cy="473242"/>
          </a:xfrm>
        </p:grpSpPr>
        <p:sp>
          <p:nvSpPr>
            <p:cNvPr id="16" name="Freeform 15"/>
            <p:cNvSpPr/>
            <p:nvPr/>
          </p:nvSpPr>
          <p:spPr>
            <a:xfrm>
              <a:off x="5205663" y="1564886"/>
              <a:ext cx="1483895" cy="336669"/>
            </a:xfrm>
            <a:custGeom>
              <a:avLst/>
              <a:gdLst>
                <a:gd name="connsiteX0" fmla="*/ 0 w 1483895"/>
                <a:gd name="connsiteY0" fmla="*/ 0 h 336896"/>
                <a:gd name="connsiteX1" fmla="*/ 88232 w 1483895"/>
                <a:gd name="connsiteY1" fmla="*/ 16042 h 336896"/>
                <a:gd name="connsiteX2" fmla="*/ 112295 w 1483895"/>
                <a:gd name="connsiteY2" fmla="*/ 24063 h 336896"/>
                <a:gd name="connsiteX3" fmla="*/ 152400 w 1483895"/>
                <a:gd name="connsiteY3" fmla="*/ 32084 h 336896"/>
                <a:gd name="connsiteX4" fmla="*/ 176463 w 1483895"/>
                <a:gd name="connsiteY4" fmla="*/ 40106 h 336896"/>
                <a:gd name="connsiteX5" fmla="*/ 232611 w 1483895"/>
                <a:gd name="connsiteY5" fmla="*/ 48127 h 336896"/>
                <a:gd name="connsiteX6" fmla="*/ 256674 w 1483895"/>
                <a:gd name="connsiteY6" fmla="*/ 56148 h 336896"/>
                <a:gd name="connsiteX7" fmla="*/ 312821 w 1483895"/>
                <a:gd name="connsiteY7" fmla="*/ 72190 h 336896"/>
                <a:gd name="connsiteX8" fmla="*/ 352926 w 1483895"/>
                <a:gd name="connsiteY8" fmla="*/ 88232 h 336896"/>
                <a:gd name="connsiteX9" fmla="*/ 417095 w 1483895"/>
                <a:gd name="connsiteY9" fmla="*/ 96253 h 336896"/>
                <a:gd name="connsiteX10" fmla="*/ 497305 w 1483895"/>
                <a:gd name="connsiteY10" fmla="*/ 112295 h 336896"/>
                <a:gd name="connsiteX11" fmla="*/ 585537 w 1483895"/>
                <a:gd name="connsiteY11" fmla="*/ 120316 h 336896"/>
                <a:gd name="connsiteX12" fmla="*/ 681790 w 1483895"/>
                <a:gd name="connsiteY12" fmla="*/ 136358 h 336896"/>
                <a:gd name="connsiteX13" fmla="*/ 753979 w 1483895"/>
                <a:gd name="connsiteY13" fmla="*/ 144379 h 336896"/>
                <a:gd name="connsiteX14" fmla="*/ 802105 w 1483895"/>
                <a:gd name="connsiteY14" fmla="*/ 168442 h 336896"/>
                <a:gd name="connsiteX15" fmla="*/ 834190 w 1483895"/>
                <a:gd name="connsiteY15" fmla="*/ 176463 h 336896"/>
                <a:gd name="connsiteX16" fmla="*/ 882316 w 1483895"/>
                <a:gd name="connsiteY16" fmla="*/ 192506 h 336896"/>
                <a:gd name="connsiteX17" fmla="*/ 906379 w 1483895"/>
                <a:gd name="connsiteY17" fmla="*/ 200527 h 336896"/>
                <a:gd name="connsiteX18" fmla="*/ 946484 w 1483895"/>
                <a:gd name="connsiteY18" fmla="*/ 216569 h 336896"/>
                <a:gd name="connsiteX19" fmla="*/ 978569 w 1483895"/>
                <a:gd name="connsiteY19" fmla="*/ 224590 h 336896"/>
                <a:gd name="connsiteX20" fmla="*/ 1026695 w 1483895"/>
                <a:gd name="connsiteY20" fmla="*/ 240632 h 336896"/>
                <a:gd name="connsiteX21" fmla="*/ 1163053 w 1483895"/>
                <a:gd name="connsiteY21" fmla="*/ 256674 h 336896"/>
                <a:gd name="connsiteX22" fmla="*/ 1283369 w 1483895"/>
                <a:gd name="connsiteY22" fmla="*/ 280737 h 336896"/>
                <a:gd name="connsiteX23" fmla="*/ 1339516 w 1483895"/>
                <a:gd name="connsiteY23" fmla="*/ 304800 h 336896"/>
                <a:gd name="connsiteX24" fmla="*/ 1387642 w 1483895"/>
                <a:gd name="connsiteY24" fmla="*/ 320842 h 336896"/>
                <a:gd name="connsiteX25" fmla="*/ 1483895 w 1483895"/>
                <a:gd name="connsiteY25" fmla="*/ 336884 h 3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83895" h="336896">
                  <a:moveTo>
                    <a:pt x="0" y="0"/>
                  </a:moveTo>
                  <a:cubicBezTo>
                    <a:pt x="21451" y="3575"/>
                    <a:pt x="65813" y="10437"/>
                    <a:pt x="88232" y="16042"/>
                  </a:cubicBezTo>
                  <a:cubicBezTo>
                    <a:pt x="96434" y="18093"/>
                    <a:pt x="104093" y="22012"/>
                    <a:pt x="112295" y="24063"/>
                  </a:cubicBezTo>
                  <a:cubicBezTo>
                    <a:pt x="125521" y="27370"/>
                    <a:pt x="139174" y="28777"/>
                    <a:pt x="152400" y="32084"/>
                  </a:cubicBezTo>
                  <a:cubicBezTo>
                    <a:pt x="160603" y="34135"/>
                    <a:pt x="168172" y="38448"/>
                    <a:pt x="176463" y="40106"/>
                  </a:cubicBezTo>
                  <a:cubicBezTo>
                    <a:pt x="195002" y="43814"/>
                    <a:pt x="213895" y="45453"/>
                    <a:pt x="232611" y="48127"/>
                  </a:cubicBezTo>
                  <a:cubicBezTo>
                    <a:pt x="240632" y="50801"/>
                    <a:pt x="248544" y="53825"/>
                    <a:pt x="256674" y="56148"/>
                  </a:cubicBezTo>
                  <a:cubicBezTo>
                    <a:pt x="292070" y="66261"/>
                    <a:pt x="282050" y="60651"/>
                    <a:pt x="312821" y="72190"/>
                  </a:cubicBezTo>
                  <a:cubicBezTo>
                    <a:pt x="326302" y="77246"/>
                    <a:pt x="338897" y="84994"/>
                    <a:pt x="352926" y="88232"/>
                  </a:cubicBezTo>
                  <a:cubicBezTo>
                    <a:pt x="373930" y="93079"/>
                    <a:pt x="395705" y="93579"/>
                    <a:pt x="417095" y="96253"/>
                  </a:cubicBezTo>
                  <a:cubicBezTo>
                    <a:pt x="450145" y="104515"/>
                    <a:pt x="460157" y="107925"/>
                    <a:pt x="497305" y="112295"/>
                  </a:cubicBezTo>
                  <a:cubicBezTo>
                    <a:pt x="526635" y="115746"/>
                    <a:pt x="556253" y="116496"/>
                    <a:pt x="585537" y="120316"/>
                  </a:cubicBezTo>
                  <a:cubicBezTo>
                    <a:pt x="617791" y="124523"/>
                    <a:pt x="649462" y="132766"/>
                    <a:pt x="681790" y="136358"/>
                  </a:cubicBezTo>
                  <a:lnTo>
                    <a:pt x="753979" y="144379"/>
                  </a:lnTo>
                  <a:cubicBezTo>
                    <a:pt x="855382" y="178180"/>
                    <a:pt x="693254" y="121792"/>
                    <a:pt x="802105" y="168442"/>
                  </a:cubicBezTo>
                  <a:cubicBezTo>
                    <a:pt x="812238" y="172785"/>
                    <a:pt x="823631" y="173295"/>
                    <a:pt x="834190" y="176463"/>
                  </a:cubicBezTo>
                  <a:cubicBezTo>
                    <a:pt x="850387" y="181322"/>
                    <a:pt x="866274" y="187158"/>
                    <a:pt x="882316" y="192506"/>
                  </a:cubicBezTo>
                  <a:cubicBezTo>
                    <a:pt x="890337" y="195180"/>
                    <a:pt x="898529" y="197387"/>
                    <a:pt x="906379" y="200527"/>
                  </a:cubicBezTo>
                  <a:cubicBezTo>
                    <a:pt x="919747" y="205874"/>
                    <a:pt x="932825" y="212016"/>
                    <a:pt x="946484" y="216569"/>
                  </a:cubicBezTo>
                  <a:cubicBezTo>
                    <a:pt x="956942" y="220055"/>
                    <a:pt x="968010" y="221422"/>
                    <a:pt x="978569" y="224590"/>
                  </a:cubicBezTo>
                  <a:cubicBezTo>
                    <a:pt x="994766" y="229449"/>
                    <a:pt x="1010114" y="237316"/>
                    <a:pt x="1026695" y="240632"/>
                  </a:cubicBezTo>
                  <a:cubicBezTo>
                    <a:pt x="1098370" y="254967"/>
                    <a:pt x="1053214" y="247521"/>
                    <a:pt x="1163053" y="256674"/>
                  </a:cubicBezTo>
                  <a:cubicBezTo>
                    <a:pt x="1267645" y="274106"/>
                    <a:pt x="1228447" y="262431"/>
                    <a:pt x="1283369" y="280737"/>
                  </a:cubicBezTo>
                  <a:cubicBezTo>
                    <a:pt x="1321545" y="306188"/>
                    <a:pt x="1292429" y="290674"/>
                    <a:pt x="1339516" y="304800"/>
                  </a:cubicBezTo>
                  <a:cubicBezTo>
                    <a:pt x="1355713" y="309659"/>
                    <a:pt x="1371061" y="317526"/>
                    <a:pt x="1387642" y="320842"/>
                  </a:cubicBezTo>
                  <a:cubicBezTo>
                    <a:pt x="1473096" y="337933"/>
                    <a:pt x="1440587" y="336884"/>
                    <a:pt x="1483895" y="33688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7" name="Freeform 16"/>
            <p:cNvSpPr/>
            <p:nvPr/>
          </p:nvSpPr>
          <p:spPr>
            <a:xfrm>
              <a:off x="5342150" y="1483895"/>
              <a:ext cx="1234728" cy="473242"/>
            </a:xfrm>
            <a:custGeom>
              <a:avLst/>
              <a:gdLst>
                <a:gd name="connsiteX0" fmla="*/ 0 w 1235242"/>
                <a:gd name="connsiteY0" fmla="*/ 473242 h 473242"/>
                <a:gd name="connsiteX1" fmla="*/ 40105 w 1235242"/>
                <a:gd name="connsiteY1" fmla="*/ 465221 h 473242"/>
                <a:gd name="connsiteX2" fmla="*/ 112295 w 1235242"/>
                <a:gd name="connsiteY2" fmla="*/ 433137 h 473242"/>
                <a:gd name="connsiteX3" fmla="*/ 160421 w 1235242"/>
                <a:gd name="connsiteY3" fmla="*/ 417094 h 473242"/>
                <a:gd name="connsiteX4" fmla="*/ 200526 w 1235242"/>
                <a:gd name="connsiteY4" fmla="*/ 385010 h 473242"/>
                <a:gd name="connsiteX5" fmla="*/ 320842 w 1235242"/>
                <a:gd name="connsiteY5" fmla="*/ 328863 h 473242"/>
                <a:gd name="connsiteX6" fmla="*/ 376990 w 1235242"/>
                <a:gd name="connsiteY6" fmla="*/ 296779 h 473242"/>
                <a:gd name="connsiteX7" fmla="*/ 449179 w 1235242"/>
                <a:gd name="connsiteY7" fmla="*/ 264694 h 473242"/>
                <a:gd name="connsiteX8" fmla="*/ 497305 w 1235242"/>
                <a:gd name="connsiteY8" fmla="*/ 224589 h 473242"/>
                <a:gd name="connsiteX9" fmla="*/ 593558 w 1235242"/>
                <a:gd name="connsiteY9" fmla="*/ 192505 h 473242"/>
                <a:gd name="connsiteX10" fmla="*/ 673768 w 1235242"/>
                <a:gd name="connsiteY10" fmla="*/ 144379 h 473242"/>
                <a:gd name="connsiteX11" fmla="*/ 713874 w 1235242"/>
                <a:gd name="connsiteY11" fmla="*/ 128337 h 473242"/>
                <a:gd name="connsiteX12" fmla="*/ 737937 w 1235242"/>
                <a:gd name="connsiteY12" fmla="*/ 120316 h 473242"/>
                <a:gd name="connsiteX13" fmla="*/ 770021 w 1235242"/>
                <a:gd name="connsiteY13" fmla="*/ 104273 h 473242"/>
                <a:gd name="connsiteX14" fmla="*/ 882316 w 1235242"/>
                <a:gd name="connsiteY14" fmla="*/ 72189 h 473242"/>
                <a:gd name="connsiteX15" fmla="*/ 946484 w 1235242"/>
                <a:gd name="connsiteY15" fmla="*/ 40105 h 473242"/>
                <a:gd name="connsiteX16" fmla="*/ 1010653 w 1235242"/>
                <a:gd name="connsiteY16" fmla="*/ 8021 h 473242"/>
                <a:gd name="connsiteX17" fmla="*/ 1058779 w 1235242"/>
                <a:gd name="connsiteY17" fmla="*/ 0 h 473242"/>
                <a:gd name="connsiteX18" fmla="*/ 1235242 w 1235242"/>
                <a:gd name="connsiteY18" fmla="*/ 8021 h 47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5242" h="473242">
                  <a:moveTo>
                    <a:pt x="0" y="473242"/>
                  </a:moveTo>
                  <a:cubicBezTo>
                    <a:pt x="13368" y="470568"/>
                    <a:pt x="27047" y="469138"/>
                    <a:pt x="40105" y="465221"/>
                  </a:cubicBezTo>
                  <a:cubicBezTo>
                    <a:pt x="94244" y="448980"/>
                    <a:pt x="64899" y="452096"/>
                    <a:pt x="112295" y="433137"/>
                  </a:cubicBezTo>
                  <a:cubicBezTo>
                    <a:pt x="127995" y="426857"/>
                    <a:pt x="144379" y="422442"/>
                    <a:pt x="160421" y="417094"/>
                  </a:cubicBezTo>
                  <a:cubicBezTo>
                    <a:pt x="173789" y="406399"/>
                    <a:pt x="185946" y="393982"/>
                    <a:pt x="200526" y="385010"/>
                  </a:cubicBezTo>
                  <a:cubicBezTo>
                    <a:pt x="257323" y="350058"/>
                    <a:pt x="264498" y="357035"/>
                    <a:pt x="320842" y="328863"/>
                  </a:cubicBezTo>
                  <a:cubicBezTo>
                    <a:pt x="340122" y="319223"/>
                    <a:pt x="357710" y="306419"/>
                    <a:pt x="376990" y="296779"/>
                  </a:cubicBezTo>
                  <a:cubicBezTo>
                    <a:pt x="400543" y="285003"/>
                    <a:pt x="426599" y="278242"/>
                    <a:pt x="449179" y="264694"/>
                  </a:cubicBezTo>
                  <a:cubicBezTo>
                    <a:pt x="467085" y="253950"/>
                    <a:pt x="478628" y="233928"/>
                    <a:pt x="497305" y="224589"/>
                  </a:cubicBezTo>
                  <a:cubicBezTo>
                    <a:pt x="527554" y="209464"/>
                    <a:pt x="565418" y="211265"/>
                    <a:pt x="593558" y="192505"/>
                  </a:cubicBezTo>
                  <a:cubicBezTo>
                    <a:pt x="631746" y="167046"/>
                    <a:pt x="636773" y="160821"/>
                    <a:pt x="673768" y="144379"/>
                  </a:cubicBezTo>
                  <a:cubicBezTo>
                    <a:pt x="686925" y="138531"/>
                    <a:pt x="700392" y="133393"/>
                    <a:pt x="713874" y="128337"/>
                  </a:cubicBezTo>
                  <a:cubicBezTo>
                    <a:pt x="721791" y="125368"/>
                    <a:pt x="730166" y="123647"/>
                    <a:pt x="737937" y="120316"/>
                  </a:cubicBezTo>
                  <a:cubicBezTo>
                    <a:pt x="748927" y="115606"/>
                    <a:pt x="758677" y="108054"/>
                    <a:pt x="770021" y="104273"/>
                  </a:cubicBezTo>
                  <a:cubicBezTo>
                    <a:pt x="785754" y="99029"/>
                    <a:pt x="863003" y="83777"/>
                    <a:pt x="882316" y="72189"/>
                  </a:cubicBezTo>
                  <a:cubicBezTo>
                    <a:pt x="989367" y="7958"/>
                    <a:pt x="875256" y="72481"/>
                    <a:pt x="946484" y="40105"/>
                  </a:cubicBezTo>
                  <a:cubicBezTo>
                    <a:pt x="968255" y="30209"/>
                    <a:pt x="987064" y="11952"/>
                    <a:pt x="1010653" y="8021"/>
                  </a:cubicBezTo>
                  <a:lnTo>
                    <a:pt x="1058779" y="0"/>
                  </a:lnTo>
                  <a:cubicBezTo>
                    <a:pt x="1192409" y="9545"/>
                    <a:pt x="1133547" y="8021"/>
                    <a:pt x="1235242" y="80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90" name="Group 51"/>
          <p:cNvGrpSpPr>
            <a:grpSpLocks/>
          </p:cNvGrpSpPr>
          <p:nvPr/>
        </p:nvGrpSpPr>
        <p:grpSpPr bwMode="auto">
          <a:xfrm>
            <a:off x="5098257" y="1549004"/>
            <a:ext cx="1113235" cy="354806"/>
            <a:chOff x="5205663" y="1483895"/>
            <a:chExt cx="1483895" cy="473242"/>
          </a:xfrm>
        </p:grpSpPr>
        <p:sp>
          <p:nvSpPr>
            <p:cNvPr id="53" name="Freeform 52"/>
            <p:cNvSpPr/>
            <p:nvPr/>
          </p:nvSpPr>
          <p:spPr>
            <a:xfrm>
              <a:off x="5205663" y="1564886"/>
              <a:ext cx="1483895" cy="336669"/>
            </a:xfrm>
            <a:custGeom>
              <a:avLst/>
              <a:gdLst>
                <a:gd name="connsiteX0" fmla="*/ 0 w 1483895"/>
                <a:gd name="connsiteY0" fmla="*/ 0 h 336896"/>
                <a:gd name="connsiteX1" fmla="*/ 88232 w 1483895"/>
                <a:gd name="connsiteY1" fmla="*/ 16042 h 336896"/>
                <a:gd name="connsiteX2" fmla="*/ 112295 w 1483895"/>
                <a:gd name="connsiteY2" fmla="*/ 24063 h 336896"/>
                <a:gd name="connsiteX3" fmla="*/ 152400 w 1483895"/>
                <a:gd name="connsiteY3" fmla="*/ 32084 h 336896"/>
                <a:gd name="connsiteX4" fmla="*/ 176463 w 1483895"/>
                <a:gd name="connsiteY4" fmla="*/ 40106 h 336896"/>
                <a:gd name="connsiteX5" fmla="*/ 232611 w 1483895"/>
                <a:gd name="connsiteY5" fmla="*/ 48127 h 336896"/>
                <a:gd name="connsiteX6" fmla="*/ 256674 w 1483895"/>
                <a:gd name="connsiteY6" fmla="*/ 56148 h 336896"/>
                <a:gd name="connsiteX7" fmla="*/ 312821 w 1483895"/>
                <a:gd name="connsiteY7" fmla="*/ 72190 h 336896"/>
                <a:gd name="connsiteX8" fmla="*/ 352926 w 1483895"/>
                <a:gd name="connsiteY8" fmla="*/ 88232 h 336896"/>
                <a:gd name="connsiteX9" fmla="*/ 417095 w 1483895"/>
                <a:gd name="connsiteY9" fmla="*/ 96253 h 336896"/>
                <a:gd name="connsiteX10" fmla="*/ 497305 w 1483895"/>
                <a:gd name="connsiteY10" fmla="*/ 112295 h 336896"/>
                <a:gd name="connsiteX11" fmla="*/ 585537 w 1483895"/>
                <a:gd name="connsiteY11" fmla="*/ 120316 h 336896"/>
                <a:gd name="connsiteX12" fmla="*/ 681790 w 1483895"/>
                <a:gd name="connsiteY12" fmla="*/ 136358 h 336896"/>
                <a:gd name="connsiteX13" fmla="*/ 753979 w 1483895"/>
                <a:gd name="connsiteY13" fmla="*/ 144379 h 336896"/>
                <a:gd name="connsiteX14" fmla="*/ 802105 w 1483895"/>
                <a:gd name="connsiteY14" fmla="*/ 168442 h 336896"/>
                <a:gd name="connsiteX15" fmla="*/ 834190 w 1483895"/>
                <a:gd name="connsiteY15" fmla="*/ 176463 h 336896"/>
                <a:gd name="connsiteX16" fmla="*/ 882316 w 1483895"/>
                <a:gd name="connsiteY16" fmla="*/ 192506 h 336896"/>
                <a:gd name="connsiteX17" fmla="*/ 906379 w 1483895"/>
                <a:gd name="connsiteY17" fmla="*/ 200527 h 336896"/>
                <a:gd name="connsiteX18" fmla="*/ 946484 w 1483895"/>
                <a:gd name="connsiteY18" fmla="*/ 216569 h 336896"/>
                <a:gd name="connsiteX19" fmla="*/ 978569 w 1483895"/>
                <a:gd name="connsiteY19" fmla="*/ 224590 h 336896"/>
                <a:gd name="connsiteX20" fmla="*/ 1026695 w 1483895"/>
                <a:gd name="connsiteY20" fmla="*/ 240632 h 336896"/>
                <a:gd name="connsiteX21" fmla="*/ 1163053 w 1483895"/>
                <a:gd name="connsiteY21" fmla="*/ 256674 h 336896"/>
                <a:gd name="connsiteX22" fmla="*/ 1283369 w 1483895"/>
                <a:gd name="connsiteY22" fmla="*/ 280737 h 336896"/>
                <a:gd name="connsiteX23" fmla="*/ 1339516 w 1483895"/>
                <a:gd name="connsiteY23" fmla="*/ 304800 h 336896"/>
                <a:gd name="connsiteX24" fmla="*/ 1387642 w 1483895"/>
                <a:gd name="connsiteY24" fmla="*/ 320842 h 336896"/>
                <a:gd name="connsiteX25" fmla="*/ 1483895 w 1483895"/>
                <a:gd name="connsiteY25" fmla="*/ 336884 h 3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83895" h="336896">
                  <a:moveTo>
                    <a:pt x="0" y="0"/>
                  </a:moveTo>
                  <a:cubicBezTo>
                    <a:pt x="21451" y="3575"/>
                    <a:pt x="65813" y="10437"/>
                    <a:pt x="88232" y="16042"/>
                  </a:cubicBezTo>
                  <a:cubicBezTo>
                    <a:pt x="96434" y="18093"/>
                    <a:pt x="104093" y="22012"/>
                    <a:pt x="112295" y="24063"/>
                  </a:cubicBezTo>
                  <a:cubicBezTo>
                    <a:pt x="125521" y="27370"/>
                    <a:pt x="139174" y="28777"/>
                    <a:pt x="152400" y="32084"/>
                  </a:cubicBezTo>
                  <a:cubicBezTo>
                    <a:pt x="160603" y="34135"/>
                    <a:pt x="168172" y="38448"/>
                    <a:pt x="176463" y="40106"/>
                  </a:cubicBezTo>
                  <a:cubicBezTo>
                    <a:pt x="195002" y="43814"/>
                    <a:pt x="213895" y="45453"/>
                    <a:pt x="232611" y="48127"/>
                  </a:cubicBezTo>
                  <a:cubicBezTo>
                    <a:pt x="240632" y="50801"/>
                    <a:pt x="248544" y="53825"/>
                    <a:pt x="256674" y="56148"/>
                  </a:cubicBezTo>
                  <a:cubicBezTo>
                    <a:pt x="292070" y="66261"/>
                    <a:pt x="282050" y="60651"/>
                    <a:pt x="312821" y="72190"/>
                  </a:cubicBezTo>
                  <a:cubicBezTo>
                    <a:pt x="326302" y="77246"/>
                    <a:pt x="338897" y="84994"/>
                    <a:pt x="352926" y="88232"/>
                  </a:cubicBezTo>
                  <a:cubicBezTo>
                    <a:pt x="373930" y="93079"/>
                    <a:pt x="395705" y="93579"/>
                    <a:pt x="417095" y="96253"/>
                  </a:cubicBezTo>
                  <a:cubicBezTo>
                    <a:pt x="450145" y="104515"/>
                    <a:pt x="460157" y="107925"/>
                    <a:pt x="497305" y="112295"/>
                  </a:cubicBezTo>
                  <a:cubicBezTo>
                    <a:pt x="526635" y="115746"/>
                    <a:pt x="556253" y="116496"/>
                    <a:pt x="585537" y="120316"/>
                  </a:cubicBezTo>
                  <a:cubicBezTo>
                    <a:pt x="617791" y="124523"/>
                    <a:pt x="649462" y="132766"/>
                    <a:pt x="681790" y="136358"/>
                  </a:cubicBezTo>
                  <a:lnTo>
                    <a:pt x="753979" y="144379"/>
                  </a:lnTo>
                  <a:cubicBezTo>
                    <a:pt x="855382" y="178180"/>
                    <a:pt x="693254" y="121792"/>
                    <a:pt x="802105" y="168442"/>
                  </a:cubicBezTo>
                  <a:cubicBezTo>
                    <a:pt x="812238" y="172785"/>
                    <a:pt x="823631" y="173295"/>
                    <a:pt x="834190" y="176463"/>
                  </a:cubicBezTo>
                  <a:cubicBezTo>
                    <a:pt x="850387" y="181322"/>
                    <a:pt x="866274" y="187158"/>
                    <a:pt x="882316" y="192506"/>
                  </a:cubicBezTo>
                  <a:cubicBezTo>
                    <a:pt x="890337" y="195180"/>
                    <a:pt x="898529" y="197387"/>
                    <a:pt x="906379" y="200527"/>
                  </a:cubicBezTo>
                  <a:cubicBezTo>
                    <a:pt x="919747" y="205874"/>
                    <a:pt x="932825" y="212016"/>
                    <a:pt x="946484" y="216569"/>
                  </a:cubicBezTo>
                  <a:cubicBezTo>
                    <a:pt x="956942" y="220055"/>
                    <a:pt x="968010" y="221422"/>
                    <a:pt x="978569" y="224590"/>
                  </a:cubicBezTo>
                  <a:cubicBezTo>
                    <a:pt x="994766" y="229449"/>
                    <a:pt x="1010114" y="237316"/>
                    <a:pt x="1026695" y="240632"/>
                  </a:cubicBezTo>
                  <a:cubicBezTo>
                    <a:pt x="1098370" y="254967"/>
                    <a:pt x="1053214" y="247521"/>
                    <a:pt x="1163053" y="256674"/>
                  </a:cubicBezTo>
                  <a:cubicBezTo>
                    <a:pt x="1267645" y="274106"/>
                    <a:pt x="1228447" y="262431"/>
                    <a:pt x="1283369" y="280737"/>
                  </a:cubicBezTo>
                  <a:cubicBezTo>
                    <a:pt x="1321545" y="306188"/>
                    <a:pt x="1292429" y="290674"/>
                    <a:pt x="1339516" y="304800"/>
                  </a:cubicBezTo>
                  <a:cubicBezTo>
                    <a:pt x="1355713" y="309659"/>
                    <a:pt x="1371061" y="317526"/>
                    <a:pt x="1387642" y="320842"/>
                  </a:cubicBezTo>
                  <a:cubicBezTo>
                    <a:pt x="1473096" y="337933"/>
                    <a:pt x="1440587" y="336884"/>
                    <a:pt x="1483895" y="33688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54" name="Freeform 53"/>
            <p:cNvSpPr/>
            <p:nvPr/>
          </p:nvSpPr>
          <p:spPr>
            <a:xfrm>
              <a:off x="5342150" y="1483895"/>
              <a:ext cx="1234727" cy="473242"/>
            </a:xfrm>
            <a:custGeom>
              <a:avLst/>
              <a:gdLst>
                <a:gd name="connsiteX0" fmla="*/ 0 w 1235242"/>
                <a:gd name="connsiteY0" fmla="*/ 473242 h 473242"/>
                <a:gd name="connsiteX1" fmla="*/ 40105 w 1235242"/>
                <a:gd name="connsiteY1" fmla="*/ 465221 h 473242"/>
                <a:gd name="connsiteX2" fmla="*/ 112295 w 1235242"/>
                <a:gd name="connsiteY2" fmla="*/ 433137 h 473242"/>
                <a:gd name="connsiteX3" fmla="*/ 160421 w 1235242"/>
                <a:gd name="connsiteY3" fmla="*/ 417094 h 473242"/>
                <a:gd name="connsiteX4" fmla="*/ 200526 w 1235242"/>
                <a:gd name="connsiteY4" fmla="*/ 385010 h 473242"/>
                <a:gd name="connsiteX5" fmla="*/ 320842 w 1235242"/>
                <a:gd name="connsiteY5" fmla="*/ 328863 h 473242"/>
                <a:gd name="connsiteX6" fmla="*/ 376990 w 1235242"/>
                <a:gd name="connsiteY6" fmla="*/ 296779 h 473242"/>
                <a:gd name="connsiteX7" fmla="*/ 449179 w 1235242"/>
                <a:gd name="connsiteY7" fmla="*/ 264694 h 473242"/>
                <a:gd name="connsiteX8" fmla="*/ 497305 w 1235242"/>
                <a:gd name="connsiteY8" fmla="*/ 224589 h 473242"/>
                <a:gd name="connsiteX9" fmla="*/ 593558 w 1235242"/>
                <a:gd name="connsiteY9" fmla="*/ 192505 h 473242"/>
                <a:gd name="connsiteX10" fmla="*/ 673768 w 1235242"/>
                <a:gd name="connsiteY10" fmla="*/ 144379 h 473242"/>
                <a:gd name="connsiteX11" fmla="*/ 713874 w 1235242"/>
                <a:gd name="connsiteY11" fmla="*/ 128337 h 473242"/>
                <a:gd name="connsiteX12" fmla="*/ 737937 w 1235242"/>
                <a:gd name="connsiteY12" fmla="*/ 120316 h 473242"/>
                <a:gd name="connsiteX13" fmla="*/ 770021 w 1235242"/>
                <a:gd name="connsiteY13" fmla="*/ 104273 h 473242"/>
                <a:gd name="connsiteX14" fmla="*/ 882316 w 1235242"/>
                <a:gd name="connsiteY14" fmla="*/ 72189 h 473242"/>
                <a:gd name="connsiteX15" fmla="*/ 946484 w 1235242"/>
                <a:gd name="connsiteY15" fmla="*/ 40105 h 473242"/>
                <a:gd name="connsiteX16" fmla="*/ 1010653 w 1235242"/>
                <a:gd name="connsiteY16" fmla="*/ 8021 h 473242"/>
                <a:gd name="connsiteX17" fmla="*/ 1058779 w 1235242"/>
                <a:gd name="connsiteY17" fmla="*/ 0 h 473242"/>
                <a:gd name="connsiteX18" fmla="*/ 1235242 w 1235242"/>
                <a:gd name="connsiteY18" fmla="*/ 8021 h 47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5242" h="473242">
                  <a:moveTo>
                    <a:pt x="0" y="473242"/>
                  </a:moveTo>
                  <a:cubicBezTo>
                    <a:pt x="13368" y="470568"/>
                    <a:pt x="27047" y="469138"/>
                    <a:pt x="40105" y="465221"/>
                  </a:cubicBezTo>
                  <a:cubicBezTo>
                    <a:pt x="94244" y="448980"/>
                    <a:pt x="64899" y="452096"/>
                    <a:pt x="112295" y="433137"/>
                  </a:cubicBezTo>
                  <a:cubicBezTo>
                    <a:pt x="127995" y="426857"/>
                    <a:pt x="144379" y="422442"/>
                    <a:pt x="160421" y="417094"/>
                  </a:cubicBezTo>
                  <a:cubicBezTo>
                    <a:pt x="173789" y="406399"/>
                    <a:pt x="185946" y="393982"/>
                    <a:pt x="200526" y="385010"/>
                  </a:cubicBezTo>
                  <a:cubicBezTo>
                    <a:pt x="257323" y="350058"/>
                    <a:pt x="264498" y="357035"/>
                    <a:pt x="320842" y="328863"/>
                  </a:cubicBezTo>
                  <a:cubicBezTo>
                    <a:pt x="340122" y="319223"/>
                    <a:pt x="357710" y="306419"/>
                    <a:pt x="376990" y="296779"/>
                  </a:cubicBezTo>
                  <a:cubicBezTo>
                    <a:pt x="400543" y="285003"/>
                    <a:pt x="426599" y="278242"/>
                    <a:pt x="449179" y="264694"/>
                  </a:cubicBezTo>
                  <a:cubicBezTo>
                    <a:pt x="467085" y="253950"/>
                    <a:pt x="478628" y="233928"/>
                    <a:pt x="497305" y="224589"/>
                  </a:cubicBezTo>
                  <a:cubicBezTo>
                    <a:pt x="527554" y="209464"/>
                    <a:pt x="565418" y="211265"/>
                    <a:pt x="593558" y="192505"/>
                  </a:cubicBezTo>
                  <a:cubicBezTo>
                    <a:pt x="631746" y="167046"/>
                    <a:pt x="636773" y="160821"/>
                    <a:pt x="673768" y="144379"/>
                  </a:cubicBezTo>
                  <a:cubicBezTo>
                    <a:pt x="686925" y="138531"/>
                    <a:pt x="700392" y="133393"/>
                    <a:pt x="713874" y="128337"/>
                  </a:cubicBezTo>
                  <a:cubicBezTo>
                    <a:pt x="721791" y="125368"/>
                    <a:pt x="730166" y="123647"/>
                    <a:pt x="737937" y="120316"/>
                  </a:cubicBezTo>
                  <a:cubicBezTo>
                    <a:pt x="748927" y="115606"/>
                    <a:pt x="758677" y="108054"/>
                    <a:pt x="770021" y="104273"/>
                  </a:cubicBezTo>
                  <a:cubicBezTo>
                    <a:pt x="785754" y="99029"/>
                    <a:pt x="863003" y="83777"/>
                    <a:pt x="882316" y="72189"/>
                  </a:cubicBezTo>
                  <a:cubicBezTo>
                    <a:pt x="989367" y="7958"/>
                    <a:pt x="875256" y="72481"/>
                    <a:pt x="946484" y="40105"/>
                  </a:cubicBezTo>
                  <a:cubicBezTo>
                    <a:pt x="968255" y="30209"/>
                    <a:pt x="987064" y="11952"/>
                    <a:pt x="1010653" y="8021"/>
                  </a:cubicBezTo>
                  <a:lnTo>
                    <a:pt x="1058779" y="0"/>
                  </a:lnTo>
                  <a:cubicBezTo>
                    <a:pt x="1192409" y="9545"/>
                    <a:pt x="1133547" y="8021"/>
                    <a:pt x="1235242" y="80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sp>
        <p:nvSpPr>
          <p:cNvPr id="19" name="Freeform 18"/>
          <p:cNvSpPr/>
          <p:nvPr/>
        </p:nvSpPr>
        <p:spPr>
          <a:xfrm>
            <a:off x="3320653" y="1671638"/>
            <a:ext cx="89297" cy="807244"/>
          </a:xfrm>
          <a:custGeom>
            <a:avLst/>
            <a:gdLst>
              <a:gd name="connsiteX0" fmla="*/ 0 w 118669"/>
              <a:gd name="connsiteY0" fmla="*/ 1075782 h 1075782"/>
              <a:gd name="connsiteX1" fmla="*/ 8021 w 118669"/>
              <a:gd name="connsiteY1" fmla="*/ 434097 h 1075782"/>
              <a:gd name="connsiteX2" fmla="*/ 24063 w 118669"/>
              <a:gd name="connsiteY2" fmla="*/ 297740 h 1075782"/>
              <a:gd name="connsiteX3" fmla="*/ 40105 w 118669"/>
              <a:gd name="connsiteY3" fmla="*/ 153361 h 1075782"/>
              <a:gd name="connsiteX4" fmla="*/ 56147 w 118669"/>
              <a:gd name="connsiteY4" fmla="*/ 129297 h 1075782"/>
              <a:gd name="connsiteX5" fmla="*/ 72190 w 118669"/>
              <a:gd name="connsiteY5" fmla="*/ 97213 h 1075782"/>
              <a:gd name="connsiteX6" fmla="*/ 88232 w 118669"/>
              <a:gd name="connsiteY6" fmla="*/ 73150 h 1075782"/>
              <a:gd name="connsiteX7" fmla="*/ 112295 w 118669"/>
              <a:gd name="connsiteY7" fmla="*/ 8982 h 107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69" h="1075782">
                <a:moveTo>
                  <a:pt x="0" y="1075782"/>
                </a:moveTo>
                <a:cubicBezTo>
                  <a:pt x="2674" y="861887"/>
                  <a:pt x="3215" y="647955"/>
                  <a:pt x="8021" y="434097"/>
                </a:cubicBezTo>
                <a:cubicBezTo>
                  <a:pt x="8437" y="415571"/>
                  <a:pt x="21929" y="319080"/>
                  <a:pt x="24063" y="297740"/>
                </a:cubicBezTo>
                <a:cubicBezTo>
                  <a:pt x="24817" y="290203"/>
                  <a:pt x="31144" y="180243"/>
                  <a:pt x="40105" y="153361"/>
                </a:cubicBezTo>
                <a:cubicBezTo>
                  <a:pt x="43153" y="144215"/>
                  <a:pt x="51364" y="137667"/>
                  <a:pt x="56147" y="129297"/>
                </a:cubicBezTo>
                <a:cubicBezTo>
                  <a:pt x="62079" y="118915"/>
                  <a:pt x="66257" y="107595"/>
                  <a:pt x="72190" y="97213"/>
                </a:cubicBezTo>
                <a:cubicBezTo>
                  <a:pt x="76973" y="88843"/>
                  <a:pt x="84317" y="81959"/>
                  <a:pt x="88232" y="73150"/>
                </a:cubicBezTo>
                <a:cubicBezTo>
                  <a:pt x="159962" y="-88243"/>
                  <a:pt x="77691" y="78189"/>
                  <a:pt x="112295" y="898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3592" name="TextBox 40"/>
          <p:cNvSpPr txBox="1">
            <a:spLocks noChangeArrowheads="1"/>
          </p:cNvSpPr>
          <p:nvPr/>
        </p:nvSpPr>
        <p:spPr bwMode="auto">
          <a:xfrm>
            <a:off x="3328988" y="1241823"/>
            <a:ext cx="46077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350">
                <a:solidFill>
                  <a:srgbClr val="FF0000"/>
                </a:solidFill>
              </a:rPr>
              <a:t>X4</a:t>
            </a:r>
          </a:p>
          <a:p>
            <a:r>
              <a:rPr lang="en-GB" altLang="en-US" sz="1350">
                <a:solidFill>
                  <a:srgbClr val="FF0000"/>
                </a:solidFill>
              </a:rPr>
              <a:t>x2</a:t>
            </a:r>
          </a:p>
        </p:txBody>
      </p:sp>
      <p:sp>
        <p:nvSpPr>
          <p:cNvPr id="43" name="Freeform 42"/>
          <p:cNvSpPr/>
          <p:nvPr/>
        </p:nvSpPr>
        <p:spPr>
          <a:xfrm>
            <a:off x="4572000" y="1666875"/>
            <a:ext cx="398860" cy="1007269"/>
          </a:xfrm>
          <a:custGeom>
            <a:avLst/>
            <a:gdLst>
              <a:gd name="connsiteX0" fmla="*/ 26809 w 530811"/>
              <a:gd name="connsiteY0" fmla="*/ 1344168 h 1344168"/>
              <a:gd name="connsiteX1" fmla="*/ 17665 w 530811"/>
              <a:gd name="connsiteY1" fmla="*/ 1225296 h 1344168"/>
              <a:gd name="connsiteX2" fmla="*/ 17665 w 530811"/>
              <a:gd name="connsiteY2" fmla="*/ 950976 h 1344168"/>
              <a:gd name="connsiteX3" fmla="*/ 54241 w 530811"/>
              <a:gd name="connsiteY3" fmla="*/ 896112 h 1344168"/>
              <a:gd name="connsiteX4" fmla="*/ 72529 w 530811"/>
              <a:gd name="connsiteY4" fmla="*/ 868680 h 1344168"/>
              <a:gd name="connsiteX5" fmla="*/ 136537 w 530811"/>
              <a:gd name="connsiteY5" fmla="*/ 832104 h 1344168"/>
              <a:gd name="connsiteX6" fmla="*/ 163969 w 530811"/>
              <a:gd name="connsiteY6" fmla="*/ 813816 h 1344168"/>
              <a:gd name="connsiteX7" fmla="*/ 209689 w 530811"/>
              <a:gd name="connsiteY7" fmla="*/ 795528 h 1344168"/>
              <a:gd name="connsiteX8" fmla="*/ 237121 w 530811"/>
              <a:gd name="connsiteY8" fmla="*/ 777240 h 1344168"/>
              <a:gd name="connsiteX9" fmla="*/ 264553 w 530811"/>
              <a:gd name="connsiteY9" fmla="*/ 768096 h 1344168"/>
              <a:gd name="connsiteX10" fmla="*/ 291985 w 530811"/>
              <a:gd name="connsiteY10" fmla="*/ 749808 h 1344168"/>
              <a:gd name="connsiteX11" fmla="*/ 355993 w 530811"/>
              <a:gd name="connsiteY11" fmla="*/ 722376 h 1344168"/>
              <a:gd name="connsiteX12" fmla="*/ 401713 w 530811"/>
              <a:gd name="connsiteY12" fmla="*/ 667512 h 1344168"/>
              <a:gd name="connsiteX13" fmla="*/ 438289 w 530811"/>
              <a:gd name="connsiteY13" fmla="*/ 612648 h 1344168"/>
              <a:gd name="connsiteX14" fmla="*/ 456577 w 530811"/>
              <a:gd name="connsiteY14" fmla="*/ 585216 h 1344168"/>
              <a:gd name="connsiteX15" fmla="*/ 484009 w 530811"/>
              <a:gd name="connsiteY15" fmla="*/ 475488 h 1344168"/>
              <a:gd name="connsiteX16" fmla="*/ 502297 w 530811"/>
              <a:gd name="connsiteY16" fmla="*/ 420624 h 1344168"/>
              <a:gd name="connsiteX17" fmla="*/ 520585 w 530811"/>
              <a:gd name="connsiteY17" fmla="*/ 182880 h 1344168"/>
              <a:gd name="connsiteX18" fmla="*/ 529729 w 530811"/>
              <a:gd name="connsiteY18" fmla="*/ 146304 h 1344168"/>
              <a:gd name="connsiteX19" fmla="*/ 529729 w 530811"/>
              <a:gd name="connsiteY19" fmla="*/ 0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0811" h="1344168">
                <a:moveTo>
                  <a:pt x="26809" y="1344168"/>
                </a:moveTo>
                <a:cubicBezTo>
                  <a:pt x="23761" y="1304544"/>
                  <a:pt x="21619" y="1264840"/>
                  <a:pt x="17665" y="1225296"/>
                </a:cubicBezTo>
                <a:cubicBezTo>
                  <a:pt x="5588" y="1104529"/>
                  <a:pt x="-15176" y="1141453"/>
                  <a:pt x="17665" y="950976"/>
                </a:cubicBezTo>
                <a:cubicBezTo>
                  <a:pt x="21399" y="929316"/>
                  <a:pt x="42049" y="914400"/>
                  <a:pt x="54241" y="896112"/>
                </a:cubicBezTo>
                <a:cubicBezTo>
                  <a:pt x="60337" y="886968"/>
                  <a:pt x="63385" y="874776"/>
                  <a:pt x="72529" y="868680"/>
                </a:cubicBezTo>
                <a:cubicBezTo>
                  <a:pt x="139363" y="824124"/>
                  <a:pt x="55327" y="878510"/>
                  <a:pt x="136537" y="832104"/>
                </a:cubicBezTo>
                <a:cubicBezTo>
                  <a:pt x="146079" y="826652"/>
                  <a:pt x="154139" y="818731"/>
                  <a:pt x="163969" y="813816"/>
                </a:cubicBezTo>
                <a:cubicBezTo>
                  <a:pt x="178650" y="806475"/>
                  <a:pt x="195008" y="802869"/>
                  <a:pt x="209689" y="795528"/>
                </a:cubicBezTo>
                <a:cubicBezTo>
                  <a:pt x="219519" y="790613"/>
                  <a:pt x="227291" y="782155"/>
                  <a:pt x="237121" y="777240"/>
                </a:cubicBezTo>
                <a:cubicBezTo>
                  <a:pt x="245742" y="772929"/>
                  <a:pt x="255932" y="772407"/>
                  <a:pt x="264553" y="768096"/>
                </a:cubicBezTo>
                <a:cubicBezTo>
                  <a:pt x="274383" y="763181"/>
                  <a:pt x="282443" y="755260"/>
                  <a:pt x="291985" y="749808"/>
                </a:cubicBezTo>
                <a:cubicBezTo>
                  <a:pt x="323623" y="731729"/>
                  <a:pt x="325217" y="732635"/>
                  <a:pt x="355993" y="722376"/>
                </a:cubicBezTo>
                <a:cubicBezTo>
                  <a:pt x="421343" y="624351"/>
                  <a:pt x="319573" y="773121"/>
                  <a:pt x="401713" y="667512"/>
                </a:cubicBezTo>
                <a:cubicBezTo>
                  <a:pt x="415207" y="650162"/>
                  <a:pt x="426097" y="630936"/>
                  <a:pt x="438289" y="612648"/>
                </a:cubicBezTo>
                <a:lnTo>
                  <a:pt x="456577" y="585216"/>
                </a:lnTo>
                <a:cubicBezTo>
                  <a:pt x="472210" y="460152"/>
                  <a:pt x="452070" y="555336"/>
                  <a:pt x="484009" y="475488"/>
                </a:cubicBezTo>
                <a:cubicBezTo>
                  <a:pt x="491168" y="457590"/>
                  <a:pt x="502297" y="420624"/>
                  <a:pt x="502297" y="420624"/>
                </a:cubicBezTo>
                <a:cubicBezTo>
                  <a:pt x="504190" y="394125"/>
                  <a:pt x="516353" y="216738"/>
                  <a:pt x="520585" y="182880"/>
                </a:cubicBezTo>
                <a:cubicBezTo>
                  <a:pt x="522144" y="170410"/>
                  <a:pt x="529101" y="158856"/>
                  <a:pt x="529729" y="146304"/>
                </a:cubicBezTo>
                <a:cubicBezTo>
                  <a:pt x="532164" y="97597"/>
                  <a:pt x="529729" y="48768"/>
                  <a:pt x="52972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4" name="Oval 43"/>
          <p:cNvSpPr/>
          <p:nvPr/>
        </p:nvSpPr>
        <p:spPr>
          <a:xfrm>
            <a:off x="2330053" y="1903810"/>
            <a:ext cx="1624013" cy="1268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8" name="Freeform 47"/>
          <p:cNvSpPr/>
          <p:nvPr/>
        </p:nvSpPr>
        <p:spPr>
          <a:xfrm>
            <a:off x="2015729" y="706041"/>
            <a:ext cx="4544615" cy="4492228"/>
          </a:xfrm>
          <a:custGeom>
            <a:avLst/>
            <a:gdLst>
              <a:gd name="connsiteX0" fmla="*/ 189798 w 6060246"/>
              <a:gd name="connsiteY0" fmla="*/ 182880 h 5989320"/>
              <a:gd name="connsiteX1" fmla="*/ 235518 w 6060246"/>
              <a:gd name="connsiteY1" fmla="*/ 210312 h 5989320"/>
              <a:gd name="connsiteX2" fmla="*/ 299526 w 6060246"/>
              <a:gd name="connsiteY2" fmla="*/ 246888 h 5989320"/>
              <a:gd name="connsiteX3" fmla="*/ 354390 w 6060246"/>
              <a:gd name="connsiteY3" fmla="*/ 265176 h 5989320"/>
              <a:gd name="connsiteX4" fmla="*/ 381822 w 6060246"/>
              <a:gd name="connsiteY4" fmla="*/ 274320 h 5989320"/>
              <a:gd name="connsiteX5" fmla="*/ 409254 w 6060246"/>
              <a:gd name="connsiteY5" fmla="*/ 283464 h 5989320"/>
              <a:gd name="connsiteX6" fmla="*/ 445830 w 6060246"/>
              <a:gd name="connsiteY6" fmla="*/ 292608 h 5989320"/>
              <a:gd name="connsiteX7" fmla="*/ 509838 w 6060246"/>
              <a:gd name="connsiteY7" fmla="*/ 310896 h 5989320"/>
              <a:gd name="connsiteX8" fmla="*/ 656142 w 6060246"/>
              <a:gd name="connsiteY8" fmla="*/ 329184 h 5989320"/>
              <a:gd name="connsiteX9" fmla="*/ 683574 w 6060246"/>
              <a:gd name="connsiteY9" fmla="*/ 338328 h 5989320"/>
              <a:gd name="connsiteX10" fmla="*/ 729294 w 6060246"/>
              <a:gd name="connsiteY10" fmla="*/ 347472 h 5989320"/>
              <a:gd name="connsiteX11" fmla="*/ 765870 w 6060246"/>
              <a:gd name="connsiteY11" fmla="*/ 356616 h 5989320"/>
              <a:gd name="connsiteX12" fmla="*/ 811590 w 6060246"/>
              <a:gd name="connsiteY12" fmla="*/ 365760 h 5989320"/>
              <a:gd name="connsiteX13" fmla="*/ 921318 w 6060246"/>
              <a:gd name="connsiteY13" fmla="*/ 402336 h 5989320"/>
              <a:gd name="connsiteX14" fmla="*/ 957894 w 6060246"/>
              <a:gd name="connsiteY14" fmla="*/ 411480 h 5989320"/>
              <a:gd name="connsiteX15" fmla="*/ 1012758 w 6060246"/>
              <a:gd name="connsiteY15" fmla="*/ 429768 h 5989320"/>
              <a:gd name="connsiteX16" fmla="*/ 1040190 w 6060246"/>
              <a:gd name="connsiteY16" fmla="*/ 438912 h 5989320"/>
              <a:gd name="connsiteX17" fmla="*/ 1177350 w 6060246"/>
              <a:gd name="connsiteY17" fmla="*/ 457200 h 5989320"/>
              <a:gd name="connsiteX18" fmla="*/ 2146614 w 6060246"/>
              <a:gd name="connsiteY18" fmla="*/ 466344 h 5989320"/>
              <a:gd name="connsiteX19" fmla="*/ 2338638 w 6060246"/>
              <a:gd name="connsiteY19" fmla="*/ 457200 h 5989320"/>
              <a:gd name="connsiteX20" fmla="*/ 2375214 w 6060246"/>
              <a:gd name="connsiteY20" fmla="*/ 448056 h 5989320"/>
              <a:gd name="connsiteX21" fmla="*/ 2457510 w 6060246"/>
              <a:gd name="connsiteY21" fmla="*/ 420624 h 5989320"/>
              <a:gd name="connsiteX22" fmla="*/ 2484942 w 6060246"/>
              <a:gd name="connsiteY22" fmla="*/ 411480 h 5989320"/>
              <a:gd name="connsiteX23" fmla="*/ 2558094 w 6060246"/>
              <a:gd name="connsiteY23" fmla="*/ 393192 h 5989320"/>
              <a:gd name="connsiteX24" fmla="*/ 2585526 w 6060246"/>
              <a:gd name="connsiteY24" fmla="*/ 374904 h 5989320"/>
              <a:gd name="connsiteX25" fmla="*/ 2631246 w 6060246"/>
              <a:gd name="connsiteY25" fmla="*/ 329184 h 5989320"/>
              <a:gd name="connsiteX26" fmla="*/ 2667822 w 6060246"/>
              <a:gd name="connsiteY26" fmla="*/ 292608 h 5989320"/>
              <a:gd name="connsiteX27" fmla="*/ 2695254 w 6060246"/>
              <a:gd name="connsiteY27" fmla="*/ 274320 h 5989320"/>
              <a:gd name="connsiteX28" fmla="*/ 2740974 w 6060246"/>
              <a:gd name="connsiteY28" fmla="*/ 237744 h 5989320"/>
              <a:gd name="connsiteX29" fmla="*/ 2768406 w 6060246"/>
              <a:gd name="connsiteY29" fmla="*/ 228600 h 5989320"/>
              <a:gd name="connsiteX30" fmla="*/ 2814126 w 6060246"/>
              <a:gd name="connsiteY30" fmla="*/ 201168 h 5989320"/>
              <a:gd name="connsiteX31" fmla="*/ 2841558 w 6060246"/>
              <a:gd name="connsiteY31" fmla="*/ 182880 h 5989320"/>
              <a:gd name="connsiteX32" fmla="*/ 2868990 w 6060246"/>
              <a:gd name="connsiteY32" fmla="*/ 173736 h 5989320"/>
              <a:gd name="connsiteX33" fmla="*/ 2905566 w 6060246"/>
              <a:gd name="connsiteY33" fmla="*/ 146304 h 5989320"/>
              <a:gd name="connsiteX34" fmla="*/ 2942142 w 6060246"/>
              <a:gd name="connsiteY34" fmla="*/ 137160 h 5989320"/>
              <a:gd name="connsiteX35" fmla="*/ 2969574 w 6060246"/>
              <a:gd name="connsiteY35" fmla="*/ 109728 h 5989320"/>
              <a:gd name="connsiteX36" fmla="*/ 3024438 w 6060246"/>
              <a:gd name="connsiteY36" fmla="*/ 91440 h 5989320"/>
              <a:gd name="connsiteX37" fmla="*/ 3051870 w 6060246"/>
              <a:gd name="connsiteY37" fmla="*/ 73152 h 5989320"/>
              <a:gd name="connsiteX38" fmla="*/ 3088446 w 6060246"/>
              <a:gd name="connsiteY38" fmla="*/ 45720 h 5989320"/>
              <a:gd name="connsiteX39" fmla="*/ 3143310 w 6060246"/>
              <a:gd name="connsiteY39" fmla="*/ 27432 h 5989320"/>
              <a:gd name="connsiteX40" fmla="*/ 3198174 w 6060246"/>
              <a:gd name="connsiteY40" fmla="*/ 0 h 5989320"/>
              <a:gd name="connsiteX41" fmla="*/ 3234750 w 6060246"/>
              <a:gd name="connsiteY41" fmla="*/ 9144 h 5989320"/>
              <a:gd name="connsiteX42" fmla="*/ 3289614 w 6060246"/>
              <a:gd name="connsiteY42" fmla="*/ 18288 h 5989320"/>
              <a:gd name="connsiteX43" fmla="*/ 3317046 w 6060246"/>
              <a:gd name="connsiteY43" fmla="*/ 36576 h 5989320"/>
              <a:gd name="connsiteX44" fmla="*/ 3399342 w 6060246"/>
              <a:gd name="connsiteY44" fmla="*/ 82296 h 5989320"/>
              <a:gd name="connsiteX45" fmla="*/ 3426774 w 6060246"/>
              <a:gd name="connsiteY45" fmla="*/ 100584 h 5989320"/>
              <a:gd name="connsiteX46" fmla="*/ 3463350 w 6060246"/>
              <a:gd name="connsiteY46" fmla="*/ 128016 h 5989320"/>
              <a:gd name="connsiteX47" fmla="*/ 3536502 w 6060246"/>
              <a:gd name="connsiteY47" fmla="*/ 155448 h 5989320"/>
              <a:gd name="connsiteX48" fmla="*/ 3563934 w 6060246"/>
              <a:gd name="connsiteY48" fmla="*/ 192024 h 5989320"/>
              <a:gd name="connsiteX49" fmla="*/ 3618798 w 6060246"/>
              <a:gd name="connsiteY49" fmla="*/ 210312 h 5989320"/>
              <a:gd name="connsiteX50" fmla="*/ 3646230 w 6060246"/>
              <a:gd name="connsiteY50" fmla="*/ 219456 h 5989320"/>
              <a:gd name="connsiteX51" fmla="*/ 3673662 w 6060246"/>
              <a:gd name="connsiteY51" fmla="*/ 237744 h 5989320"/>
              <a:gd name="connsiteX52" fmla="*/ 3701094 w 6060246"/>
              <a:gd name="connsiteY52" fmla="*/ 246888 h 5989320"/>
              <a:gd name="connsiteX53" fmla="*/ 3746814 w 6060246"/>
              <a:gd name="connsiteY53" fmla="*/ 265176 h 5989320"/>
              <a:gd name="connsiteX54" fmla="*/ 3774246 w 6060246"/>
              <a:gd name="connsiteY54" fmla="*/ 283464 h 5989320"/>
              <a:gd name="connsiteX55" fmla="*/ 3801678 w 6060246"/>
              <a:gd name="connsiteY55" fmla="*/ 292608 h 5989320"/>
              <a:gd name="connsiteX56" fmla="*/ 3893118 w 6060246"/>
              <a:gd name="connsiteY56" fmla="*/ 329184 h 5989320"/>
              <a:gd name="connsiteX57" fmla="*/ 3947982 w 6060246"/>
              <a:gd name="connsiteY57" fmla="*/ 338328 h 5989320"/>
              <a:gd name="connsiteX58" fmla="*/ 3975414 w 6060246"/>
              <a:gd name="connsiteY58" fmla="*/ 347472 h 5989320"/>
              <a:gd name="connsiteX59" fmla="*/ 4011990 w 6060246"/>
              <a:gd name="connsiteY59" fmla="*/ 356616 h 5989320"/>
              <a:gd name="connsiteX60" fmla="*/ 4039422 w 6060246"/>
              <a:gd name="connsiteY60" fmla="*/ 365760 h 5989320"/>
              <a:gd name="connsiteX61" fmla="*/ 4075998 w 6060246"/>
              <a:gd name="connsiteY61" fmla="*/ 374904 h 5989320"/>
              <a:gd name="connsiteX62" fmla="*/ 4130862 w 6060246"/>
              <a:gd name="connsiteY62" fmla="*/ 393192 h 5989320"/>
              <a:gd name="connsiteX63" fmla="*/ 4204014 w 6060246"/>
              <a:gd name="connsiteY63" fmla="*/ 402336 h 5989320"/>
              <a:gd name="connsiteX64" fmla="*/ 4322886 w 6060246"/>
              <a:gd name="connsiteY64" fmla="*/ 438912 h 5989320"/>
              <a:gd name="connsiteX65" fmla="*/ 4725222 w 6060246"/>
              <a:gd name="connsiteY65" fmla="*/ 457200 h 5989320"/>
              <a:gd name="connsiteX66" fmla="*/ 5036118 w 6060246"/>
              <a:gd name="connsiteY66" fmla="*/ 448056 h 5989320"/>
              <a:gd name="connsiteX67" fmla="*/ 5109270 w 6060246"/>
              <a:gd name="connsiteY67" fmla="*/ 429768 h 5989320"/>
              <a:gd name="connsiteX68" fmla="*/ 5145846 w 6060246"/>
              <a:gd name="connsiteY68" fmla="*/ 420624 h 5989320"/>
              <a:gd name="connsiteX69" fmla="*/ 5173278 w 6060246"/>
              <a:gd name="connsiteY69" fmla="*/ 411480 h 5989320"/>
              <a:gd name="connsiteX70" fmla="*/ 5218998 w 6060246"/>
              <a:gd name="connsiteY70" fmla="*/ 402336 h 5989320"/>
              <a:gd name="connsiteX71" fmla="*/ 5264718 w 6060246"/>
              <a:gd name="connsiteY71" fmla="*/ 384048 h 5989320"/>
              <a:gd name="connsiteX72" fmla="*/ 5347014 w 6060246"/>
              <a:gd name="connsiteY72" fmla="*/ 356616 h 5989320"/>
              <a:gd name="connsiteX73" fmla="*/ 5374446 w 6060246"/>
              <a:gd name="connsiteY73" fmla="*/ 347472 h 5989320"/>
              <a:gd name="connsiteX74" fmla="*/ 5438454 w 6060246"/>
              <a:gd name="connsiteY74" fmla="*/ 301752 h 5989320"/>
              <a:gd name="connsiteX75" fmla="*/ 5475030 w 6060246"/>
              <a:gd name="connsiteY75" fmla="*/ 283464 h 5989320"/>
              <a:gd name="connsiteX76" fmla="*/ 5529894 w 6060246"/>
              <a:gd name="connsiteY76" fmla="*/ 246888 h 5989320"/>
              <a:gd name="connsiteX77" fmla="*/ 5566470 w 6060246"/>
              <a:gd name="connsiteY77" fmla="*/ 228600 h 5989320"/>
              <a:gd name="connsiteX78" fmla="*/ 5621334 w 6060246"/>
              <a:gd name="connsiteY78" fmla="*/ 192024 h 5989320"/>
              <a:gd name="connsiteX79" fmla="*/ 5648766 w 6060246"/>
              <a:gd name="connsiteY79" fmla="*/ 173736 h 5989320"/>
              <a:gd name="connsiteX80" fmla="*/ 5676198 w 6060246"/>
              <a:gd name="connsiteY80" fmla="*/ 164592 h 5989320"/>
              <a:gd name="connsiteX81" fmla="*/ 5758494 w 6060246"/>
              <a:gd name="connsiteY81" fmla="*/ 100584 h 5989320"/>
              <a:gd name="connsiteX82" fmla="*/ 5831646 w 6060246"/>
              <a:gd name="connsiteY82" fmla="*/ 82296 h 5989320"/>
              <a:gd name="connsiteX83" fmla="*/ 5859078 w 6060246"/>
              <a:gd name="connsiteY83" fmla="*/ 64008 h 5989320"/>
              <a:gd name="connsiteX84" fmla="*/ 5923086 w 6060246"/>
              <a:gd name="connsiteY84" fmla="*/ 45720 h 5989320"/>
              <a:gd name="connsiteX85" fmla="*/ 5977950 w 6060246"/>
              <a:gd name="connsiteY85" fmla="*/ 27432 h 5989320"/>
              <a:gd name="connsiteX86" fmla="*/ 6005382 w 6060246"/>
              <a:gd name="connsiteY86" fmla="*/ 54864 h 5989320"/>
              <a:gd name="connsiteX87" fmla="*/ 6023670 w 6060246"/>
              <a:gd name="connsiteY87" fmla="*/ 128016 h 5989320"/>
              <a:gd name="connsiteX88" fmla="*/ 6041958 w 6060246"/>
              <a:gd name="connsiteY88" fmla="*/ 429768 h 5989320"/>
              <a:gd name="connsiteX89" fmla="*/ 6060246 w 6060246"/>
              <a:gd name="connsiteY89" fmla="*/ 1261872 h 5989320"/>
              <a:gd name="connsiteX90" fmla="*/ 6051102 w 6060246"/>
              <a:gd name="connsiteY90" fmla="*/ 1572768 h 5989320"/>
              <a:gd name="connsiteX91" fmla="*/ 6032814 w 6060246"/>
              <a:gd name="connsiteY91" fmla="*/ 1664208 h 5989320"/>
              <a:gd name="connsiteX92" fmla="*/ 6014526 w 6060246"/>
              <a:gd name="connsiteY92" fmla="*/ 1773936 h 5989320"/>
              <a:gd name="connsiteX93" fmla="*/ 5996238 w 6060246"/>
              <a:gd name="connsiteY93" fmla="*/ 2093976 h 5989320"/>
              <a:gd name="connsiteX94" fmla="*/ 5987094 w 6060246"/>
              <a:gd name="connsiteY94" fmla="*/ 2770632 h 5989320"/>
              <a:gd name="connsiteX95" fmla="*/ 5977950 w 6060246"/>
              <a:gd name="connsiteY95" fmla="*/ 2898648 h 5989320"/>
              <a:gd name="connsiteX96" fmla="*/ 5959662 w 6060246"/>
              <a:gd name="connsiteY96" fmla="*/ 3127248 h 5989320"/>
              <a:gd name="connsiteX97" fmla="*/ 5941374 w 6060246"/>
              <a:gd name="connsiteY97" fmla="*/ 3300984 h 5989320"/>
              <a:gd name="connsiteX98" fmla="*/ 5932230 w 6060246"/>
              <a:gd name="connsiteY98" fmla="*/ 3328416 h 5989320"/>
              <a:gd name="connsiteX99" fmla="*/ 5877366 w 6060246"/>
              <a:gd name="connsiteY99" fmla="*/ 3502152 h 5989320"/>
              <a:gd name="connsiteX100" fmla="*/ 5859078 w 6060246"/>
              <a:gd name="connsiteY100" fmla="*/ 3538728 h 5989320"/>
              <a:gd name="connsiteX101" fmla="*/ 5840790 w 6060246"/>
              <a:gd name="connsiteY101" fmla="*/ 3593592 h 5989320"/>
              <a:gd name="connsiteX102" fmla="*/ 5795070 w 6060246"/>
              <a:gd name="connsiteY102" fmla="*/ 3712464 h 5989320"/>
              <a:gd name="connsiteX103" fmla="*/ 5776782 w 6060246"/>
              <a:gd name="connsiteY103" fmla="*/ 3776472 h 5989320"/>
              <a:gd name="connsiteX104" fmla="*/ 5749350 w 6060246"/>
              <a:gd name="connsiteY104" fmla="*/ 3840480 h 5989320"/>
              <a:gd name="connsiteX105" fmla="*/ 5731062 w 6060246"/>
              <a:gd name="connsiteY105" fmla="*/ 3895344 h 5989320"/>
              <a:gd name="connsiteX106" fmla="*/ 5685342 w 6060246"/>
              <a:gd name="connsiteY106" fmla="*/ 4005072 h 5989320"/>
              <a:gd name="connsiteX107" fmla="*/ 5667054 w 6060246"/>
              <a:gd name="connsiteY107" fmla="*/ 4050792 h 5989320"/>
              <a:gd name="connsiteX108" fmla="*/ 5657910 w 6060246"/>
              <a:gd name="connsiteY108" fmla="*/ 4078224 h 5989320"/>
              <a:gd name="connsiteX109" fmla="*/ 5648766 w 6060246"/>
              <a:gd name="connsiteY109" fmla="*/ 4142232 h 5989320"/>
              <a:gd name="connsiteX110" fmla="*/ 5612190 w 6060246"/>
              <a:gd name="connsiteY110" fmla="*/ 4197096 h 5989320"/>
              <a:gd name="connsiteX111" fmla="*/ 5593902 w 6060246"/>
              <a:gd name="connsiteY111" fmla="*/ 4251960 h 5989320"/>
              <a:gd name="connsiteX112" fmla="*/ 5584758 w 6060246"/>
              <a:gd name="connsiteY112" fmla="*/ 4279392 h 5989320"/>
              <a:gd name="connsiteX113" fmla="*/ 5566470 w 6060246"/>
              <a:gd name="connsiteY113" fmla="*/ 4379976 h 5989320"/>
              <a:gd name="connsiteX114" fmla="*/ 5539038 w 6060246"/>
              <a:gd name="connsiteY114" fmla="*/ 4407408 h 5989320"/>
              <a:gd name="connsiteX115" fmla="*/ 5520750 w 6060246"/>
              <a:gd name="connsiteY115" fmla="*/ 4443984 h 5989320"/>
              <a:gd name="connsiteX116" fmla="*/ 5447598 w 6060246"/>
              <a:gd name="connsiteY116" fmla="*/ 4517136 h 5989320"/>
              <a:gd name="connsiteX117" fmla="*/ 5429310 w 6060246"/>
              <a:gd name="connsiteY117" fmla="*/ 4553712 h 5989320"/>
              <a:gd name="connsiteX118" fmla="*/ 5337870 w 6060246"/>
              <a:gd name="connsiteY118" fmla="*/ 4700016 h 5989320"/>
              <a:gd name="connsiteX119" fmla="*/ 5264718 w 6060246"/>
              <a:gd name="connsiteY119" fmla="*/ 4828032 h 5989320"/>
              <a:gd name="connsiteX120" fmla="*/ 5173278 w 6060246"/>
              <a:gd name="connsiteY120" fmla="*/ 4901184 h 5989320"/>
              <a:gd name="connsiteX121" fmla="*/ 5136702 w 6060246"/>
              <a:gd name="connsiteY121" fmla="*/ 4928616 h 5989320"/>
              <a:gd name="connsiteX122" fmla="*/ 5109270 w 6060246"/>
              <a:gd name="connsiteY122" fmla="*/ 4946904 h 5989320"/>
              <a:gd name="connsiteX123" fmla="*/ 5008686 w 6060246"/>
              <a:gd name="connsiteY123" fmla="*/ 5038344 h 5989320"/>
              <a:gd name="connsiteX124" fmla="*/ 4990398 w 6060246"/>
              <a:gd name="connsiteY124" fmla="*/ 5065776 h 5989320"/>
              <a:gd name="connsiteX125" fmla="*/ 4926390 w 6060246"/>
              <a:gd name="connsiteY125" fmla="*/ 5148072 h 5989320"/>
              <a:gd name="connsiteX126" fmla="*/ 4917246 w 6060246"/>
              <a:gd name="connsiteY126" fmla="*/ 5175504 h 5989320"/>
              <a:gd name="connsiteX127" fmla="*/ 4889814 w 6060246"/>
              <a:gd name="connsiteY127" fmla="*/ 5193792 h 5989320"/>
              <a:gd name="connsiteX128" fmla="*/ 4844094 w 6060246"/>
              <a:gd name="connsiteY128" fmla="*/ 5230368 h 5989320"/>
              <a:gd name="connsiteX129" fmla="*/ 4816662 w 6060246"/>
              <a:gd name="connsiteY129" fmla="*/ 5248656 h 5989320"/>
              <a:gd name="connsiteX130" fmla="*/ 4679502 w 6060246"/>
              <a:gd name="connsiteY130" fmla="*/ 5349240 h 5989320"/>
              <a:gd name="connsiteX131" fmla="*/ 4652070 w 6060246"/>
              <a:gd name="connsiteY131" fmla="*/ 5367528 h 5989320"/>
              <a:gd name="connsiteX132" fmla="*/ 4560630 w 6060246"/>
              <a:gd name="connsiteY132" fmla="*/ 5458968 h 5989320"/>
              <a:gd name="connsiteX133" fmla="*/ 4524054 w 6060246"/>
              <a:gd name="connsiteY133" fmla="*/ 5495544 h 5989320"/>
              <a:gd name="connsiteX134" fmla="*/ 4478334 w 6060246"/>
              <a:gd name="connsiteY134" fmla="*/ 5541264 h 5989320"/>
              <a:gd name="connsiteX135" fmla="*/ 4460046 w 6060246"/>
              <a:gd name="connsiteY135" fmla="*/ 5568696 h 5989320"/>
              <a:gd name="connsiteX136" fmla="*/ 4386894 w 6060246"/>
              <a:gd name="connsiteY136" fmla="*/ 5614416 h 5989320"/>
              <a:gd name="connsiteX137" fmla="*/ 4332030 w 6060246"/>
              <a:gd name="connsiteY137" fmla="*/ 5641848 h 5989320"/>
              <a:gd name="connsiteX138" fmla="*/ 4240590 w 6060246"/>
              <a:gd name="connsiteY138" fmla="*/ 5660136 h 5989320"/>
              <a:gd name="connsiteX139" fmla="*/ 4204014 w 6060246"/>
              <a:gd name="connsiteY139" fmla="*/ 5678424 h 5989320"/>
              <a:gd name="connsiteX140" fmla="*/ 4094286 w 6060246"/>
              <a:gd name="connsiteY140" fmla="*/ 5705856 h 5989320"/>
              <a:gd name="connsiteX141" fmla="*/ 4066854 w 6060246"/>
              <a:gd name="connsiteY141" fmla="*/ 5715000 h 5989320"/>
              <a:gd name="connsiteX142" fmla="*/ 3984558 w 6060246"/>
              <a:gd name="connsiteY142" fmla="*/ 5760720 h 5989320"/>
              <a:gd name="connsiteX143" fmla="*/ 3947982 w 6060246"/>
              <a:gd name="connsiteY143" fmla="*/ 5769864 h 5989320"/>
              <a:gd name="connsiteX144" fmla="*/ 3883974 w 6060246"/>
              <a:gd name="connsiteY144" fmla="*/ 5797296 h 5989320"/>
              <a:gd name="connsiteX145" fmla="*/ 3755958 w 6060246"/>
              <a:gd name="connsiteY145" fmla="*/ 5824728 h 5989320"/>
              <a:gd name="connsiteX146" fmla="*/ 3710238 w 6060246"/>
              <a:gd name="connsiteY146" fmla="*/ 5833872 h 5989320"/>
              <a:gd name="connsiteX147" fmla="*/ 3673662 w 6060246"/>
              <a:gd name="connsiteY147" fmla="*/ 5843016 h 5989320"/>
              <a:gd name="connsiteX148" fmla="*/ 3618798 w 6060246"/>
              <a:gd name="connsiteY148" fmla="*/ 5852160 h 5989320"/>
              <a:gd name="connsiteX149" fmla="*/ 3554790 w 6060246"/>
              <a:gd name="connsiteY149" fmla="*/ 5888736 h 5989320"/>
              <a:gd name="connsiteX150" fmla="*/ 3499926 w 6060246"/>
              <a:gd name="connsiteY150" fmla="*/ 5925312 h 5989320"/>
              <a:gd name="connsiteX151" fmla="*/ 3417630 w 6060246"/>
              <a:gd name="connsiteY151" fmla="*/ 5952744 h 5989320"/>
              <a:gd name="connsiteX152" fmla="*/ 3362766 w 6060246"/>
              <a:gd name="connsiteY152" fmla="*/ 5971032 h 5989320"/>
              <a:gd name="connsiteX153" fmla="*/ 3243894 w 6060246"/>
              <a:gd name="connsiteY153" fmla="*/ 5989320 h 5989320"/>
              <a:gd name="connsiteX154" fmla="*/ 2841558 w 6060246"/>
              <a:gd name="connsiteY154" fmla="*/ 5971032 h 5989320"/>
              <a:gd name="connsiteX155" fmla="*/ 2695254 w 6060246"/>
              <a:gd name="connsiteY155" fmla="*/ 5897880 h 5989320"/>
              <a:gd name="connsiteX156" fmla="*/ 2603814 w 6060246"/>
              <a:gd name="connsiteY156" fmla="*/ 5833872 h 5989320"/>
              <a:gd name="connsiteX157" fmla="*/ 2548950 w 6060246"/>
              <a:gd name="connsiteY157" fmla="*/ 5788152 h 5989320"/>
              <a:gd name="connsiteX158" fmla="*/ 2503230 w 6060246"/>
              <a:gd name="connsiteY158" fmla="*/ 5760720 h 5989320"/>
              <a:gd name="connsiteX159" fmla="*/ 2411790 w 6060246"/>
              <a:gd name="connsiteY159" fmla="*/ 5678424 h 5989320"/>
              <a:gd name="connsiteX160" fmla="*/ 2247198 w 6060246"/>
              <a:gd name="connsiteY160" fmla="*/ 5541264 h 5989320"/>
              <a:gd name="connsiteX161" fmla="*/ 2146614 w 6060246"/>
              <a:gd name="connsiteY161" fmla="*/ 5458968 h 5989320"/>
              <a:gd name="connsiteX162" fmla="*/ 2091750 w 6060246"/>
              <a:gd name="connsiteY162" fmla="*/ 5404104 h 5989320"/>
              <a:gd name="connsiteX163" fmla="*/ 1982022 w 6060246"/>
              <a:gd name="connsiteY163" fmla="*/ 5340096 h 5989320"/>
              <a:gd name="connsiteX164" fmla="*/ 1890582 w 6060246"/>
              <a:gd name="connsiteY164" fmla="*/ 5276088 h 5989320"/>
              <a:gd name="connsiteX165" fmla="*/ 1863150 w 6060246"/>
              <a:gd name="connsiteY165" fmla="*/ 5248656 h 5989320"/>
              <a:gd name="connsiteX166" fmla="*/ 1789998 w 6060246"/>
              <a:gd name="connsiteY166" fmla="*/ 5202936 h 5989320"/>
              <a:gd name="connsiteX167" fmla="*/ 1771710 w 6060246"/>
              <a:gd name="connsiteY167" fmla="*/ 5175504 h 5989320"/>
              <a:gd name="connsiteX168" fmla="*/ 1735134 w 6060246"/>
              <a:gd name="connsiteY168" fmla="*/ 5148072 h 5989320"/>
              <a:gd name="connsiteX169" fmla="*/ 1671126 w 6060246"/>
              <a:gd name="connsiteY169" fmla="*/ 5093208 h 5989320"/>
              <a:gd name="connsiteX170" fmla="*/ 1616262 w 6060246"/>
              <a:gd name="connsiteY170" fmla="*/ 5038344 h 5989320"/>
              <a:gd name="connsiteX171" fmla="*/ 1597974 w 6060246"/>
              <a:gd name="connsiteY171" fmla="*/ 5010912 h 5989320"/>
              <a:gd name="connsiteX172" fmla="*/ 1543110 w 6060246"/>
              <a:gd name="connsiteY172" fmla="*/ 4965192 h 5989320"/>
              <a:gd name="connsiteX173" fmla="*/ 1506534 w 6060246"/>
              <a:gd name="connsiteY173" fmla="*/ 4919472 h 5989320"/>
              <a:gd name="connsiteX174" fmla="*/ 1442526 w 6060246"/>
              <a:gd name="connsiteY174" fmla="*/ 4864608 h 5989320"/>
              <a:gd name="connsiteX175" fmla="*/ 1351086 w 6060246"/>
              <a:gd name="connsiteY175" fmla="*/ 4773168 h 5989320"/>
              <a:gd name="connsiteX176" fmla="*/ 1323654 w 6060246"/>
              <a:gd name="connsiteY176" fmla="*/ 4745736 h 5989320"/>
              <a:gd name="connsiteX177" fmla="*/ 1241358 w 6060246"/>
              <a:gd name="connsiteY177" fmla="*/ 4672584 h 5989320"/>
              <a:gd name="connsiteX178" fmla="*/ 1195638 w 6060246"/>
              <a:gd name="connsiteY178" fmla="*/ 4636008 h 5989320"/>
              <a:gd name="connsiteX179" fmla="*/ 1104198 w 6060246"/>
              <a:gd name="connsiteY179" fmla="*/ 4535424 h 5989320"/>
              <a:gd name="connsiteX180" fmla="*/ 939606 w 6060246"/>
              <a:gd name="connsiteY180" fmla="*/ 4315968 h 5989320"/>
              <a:gd name="connsiteX181" fmla="*/ 912174 w 6060246"/>
              <a:gd name="connsiteY181" fmla="*/ 4279392 h 5989320"/>
              <a:gd name="connsiteX182" fmla="*/ 875598 w 6060246"/>
              <a:gd name="connsiteY182" fmla="*/ 4224528 h 5989320"/>
              <a:gd name="connsiteX183" fmla="*/ 784158 w 6060246"/>
              <a:gd name="connsiteY183" fmla="*/ 4105656 h 5989320"/>
              <a:gd name="connsiteX184" fmla="*/ 765870 w 6060246"/>
              <a:gd name="connsiteY184" fmla="*/ 4069080 h 5989320"/>
              <a:gd name="connsiteX185" fmla="*/ 701862 w 6060246"/>
              <a:gd name="connsiteY185" fmla="*/ 3968496 h 5989320"/>
              <a:gd name="connsiteX186" fmla="*/ 683574 w 6060246"/>
              <a:gd name="connsiteY186" fmla="*/ 3931920 h 5989320"/>
              <a:gd name="connsiteX187" fmla="*/ 665286 w 6060246"/>
              <a:gd name="connsiteY187" fmla="*/ 3886200 h 5989320"/>
              <a:gd name="connsiteX188" fmla="*/ 619566 w 6060246"/>
              <a:gd name="connsiteY188" fmla="*/ 3822192 h 5989320"/>
              <a:gd name="connsiteX189" fmla="*/ 573846 w 6060246"/>
              <a:gd name="connsiteY189" fmla="*/ 3739896 h 5989320"/>
              <a:gd name="connsiteX190" fmla="*/ 546414 w 6060246"/>
              <a:gd name="connsiteY190" fmla="*/ 3712464 h 5989320"/>
              <a:gd name="connsiteX191" fmla="*/ 518982 w 6060246"/>
              <a:gd name="connsiteY191" fmla="*/ 3703320 h 5989320"/>
              <a:gd name="connsiteX192" fmla="*/ 491550 w 6060246"/>
              <a:gd name="connsiteY192" fmla="*/ 3685032 h 5989320"/>
              <a:gd name="connsiteX193" fmla="*/ 473262 w 6060246"/>
              <a:gd name="connsiteY193" fmla="*/ 3657600 h 5989320"/>
              <a:gd name="connsiteX194" fmla="*/ 445830 w 6060246"/>
              <a:gd name="connsiteY194" fmla="*/ 3630168 h 5989320"/>
              <a:gd name="connsiteX195" fmla="*/ 290382 w 6060246"/>
              <a:gd name="connsiteY195" fmla="*/ 3374136 h 5989320"/>
              <a:gd name="connsiteX196" fmla="*/ 235518 w 6060246"/>
              <a:gd name="connsiteY196" fmla="*/ 3227832 h 5989320"/>
              <a:gd name="connsiteX197" fmla="*/ 180654 w 6060246"/>
              <a:gd name="connsiteY197" fmla="*/ 3108960 h 5989320"/>
              <a:gd name="connsiteX198" fmla="*/ 153222 w 6060246"/>
              <a:gd name="connsiteY198" fmla="*/ 2990088 h 5989320"/>
              <a:gd name="connsiteX199" fmla="*/ 116646 w 6060246"/>
              <a:gd name="connsiteY199" fmla="*/ 2916936 h 5989320"/>
              <a:gd name="connsiteX200" fmla="*/ 107502 w 6060246"/>
              <a:gd name="connsiteY200" fmla="*/ 2871216 h 5989320"/>
              <a:gd name="connsiteX201" fmla="*/ 80070 w 6060246"/>
              <a:gd name="connsiteY201" fmla="*/ 2761488 h 5989320"/>
              <a:gd name="connsiteX202" fmla="*/ 70926 w 6060246"/>
              <a:gd name="connsiteY202" fmla="*/ 2679192 h 5989320"/>
              <a:gd name="connsiteX203" fmla="*/ 52638 w 6060246"/>
              <a:gd name="connsiteY203" fmla="*/ 2624328 h 5989320"/>
              <a:gd name="connsiteX204" fmla="*/ 43494 w 6060246"/>
              <a:gd name="connsiteY204" fmla="*/ 2578608 h 5989320"/>
              <a:gd name="connsiteX205" fmla="*/ 34350 w 6060246"/>
              <a:gd name="connsiteY205" fmla="*/ 2340864 h 5989320"/>
              <a:gd name="connsiteX206" fmla="*/ 52638 w 6060246"/>
              <a:gd name="connsiteY206" fmla="*/ 685800 h 5989320"/>
              <a:gd name="connsiteX207" fmla="*/ 80070 w 6060246"/>
              <a:gd name="connsiteY207" fmla="*/ 493776 h 5989320"/>
              <a:gd name="connsiteX208" fmla="*/ 89214 w 6060246"/>
              <a:gd name="connsiteY208" fmla="*/ 448056 h 5989320"/>
              <a:gd name="connsiteX209" fmla="*/ 107502 w 6060246"/>
              <a:gd name="connsiteY209" fmla="*/ 338328 h 5989320"/>
              <a:gd name="connsiteX210" fmla="*/ 116646 w 6060246"/>
              <a:gd name="connsiteY210" fmla="*/ 310896 h 5989320"/>
              <a:gd name="connsiteX211" fmla="*/ 125790 w 6060246"/>
              <a:gd name="connsiteY211" fmla="*/ 256032 h 5989320"/>
              <a:gd name="connsiteX212" fmla="*/ 134934 w 6060246"/>
              <a:gd name="connsiteY212" fmla="*/ 228600 h 5989320"/>
              <a:gd name="connsiteX213" fmla="*/ 153222 w 6060246"/>
              <a:gd name="connsiteY213" fmla="*/ 155448 h 5989320"/>
              <a:gd name="connsiteX214" fmla="*/ 189798 w 6060246"/>
              <a:gd name="connsiteY214" fmla="*/ 182880 h 598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060246" h="5989320">
                <a:moveTo>
                  <a:pt x="189798" y="182880"/>
                </a:moveTo>
                <a:cubicBezTo>
                  <a:pt x="203514" y="192024"/>
                  <a:pt x="220447" y="200892"/>
                  <a:pt x="235518" y="210312"/>
                </a:cubicBezTo>
                <a:cubicBezTo>
                  <a:pt x="264844" y="228641"/>
                  <a:pt x="264839" y="233013"/>
                  <a:pt x="299526" y="246888"/>
                </a:cubicBezTo>
                <a:cubicBezTo>
                  <a:pt x="317424" y="254047"/>
                  <a:pt x="336102" y="259080"/>
                  <a:pt x="354390" y="265176"/>
                </a:cubicBezTo>
                <a:lnTo>
                  <a:pt x="381822" y="274320"/>
                </a:lnTo>
                <a:cubicBezTo>
                  <a:pt x="390966" y="277368"/>
                  <a:pt x="399903" y="281126"/>
                  <a:pt x="409254" y="283464"/>
                </a:cubicBezTo>
                <a:cubicBezTo>
                  <a:pt x="421446" y="286512"/>
                  <a:pt x="433746" y="289156"/>
                  <a:pt x="445830" y="292608"/>
                </a:cubicBezTo>
                <a:cubicBezTo>
                  <a:pt x="471884" y="300052"/>
                  <a:pt x="481252" y="306812"/>
                  <a:pt x="509838" y="310896"/>
                </a:cubicBezTo>
                <a:cubicBezTo>
                  <a:pt x="580669" y="321015"/>
                  <a:pt x="594702" y="315531"/>
                  <a:pt x="656142" y="329184"/>
                </a:cubicBezTo>
                <a:cubicBezTo>
                  <a:pt x="665551" y="331275"/>
                  <a:pt x="674223" y="335990"/>
                  <a:pt x="683574" y="338328"/>
                </a:cubicBezTo>
                <a:cubicBezTo>
                  <a:pt x="698652" y="342097"/>
                  <a:pt x="714122" y="344101"/>
                  <a:pt x="729294" y="347472"/>
                </a:cubicBezTo>
                <a:cubicBezTo>
                  <a:pt x="741562" y="350198"/>
                  <a:pt x="753602" y="353890"/>
                  <a:pt x="765870" y="356616"/>
                </a:cubicBezTo>
                <a:cubicBezTo>
                  <a:pt x="781042" y="359987"/>
                  <a:pt x="796596" y="361671"/>
                  <a:pt x="811590" y="365760"/>
                </a:cubicBezTo>
                <a:cubicBezTo>
                  <a:pt x="812013" y="365875"/>
                  <a:pt x="921010" y="402259"/>
                  <a:pt x="921318" y="402336"/>
                </a:cubicBezTo>
                <a:cubicBezTo>
                  <a:pt x="933510" y="405384"/>
                  <a:pt x="945857" y="407869"/>
                  <a:pt x="957894" y="411480"/>
                </a:cubicBezTo>
                <a:cubicBezTo>
                  <a:pt x="976358" y="417019"/>
                  <a:pt x="994470" y="423672"/>
                  <a:pt x="1012758" y="429768"/>
                </a:cubicBezTo>
                <a:cubicBezTo>
                  <a:pt x="1021902" y="432816"/>
                  <a:pt x="1030683" y="437327"/>
                  <a:pt x="1040190" y="438912"/>
                </a:cubicBezTo>
                <a:cubicBezTo>
                  <a:pt x="1079801" y="445514"/>
                  <a:pt x="1139864" y="456548"/>
                  <a:pt x="1177350" y="457200"/>
                </a:cubicBezTo>
                <a:lnTo>
                  <a:pt x="2146614" y="466344"/>
                </a:lnTo>
                <a:cubicBezTo>
                  <a:pt x="2210622" y="463296"/>
                  <a:pt x="2274762" y="462310"/>
                  <a:pt x="2338638" y="457200"/>
                </a:cubicBezTo>
                <a:cubicBezTo>
                  <a:pt x="2351165" y="456198"/>
                  <a:pt x="2363177" y="451667"/>
                  <a:pt x="2375214" y="448056"/>
                </a:cubicBezTo>
                <a:cubicBezTo>
                  <a:pt x="2402910" y="439747"/>
                  <a:pt x="2430078" y="429768"/>
                  <a:pt x="2457510" y="420624"/>
                </a:cubicBezTo>
                <a:cubicBezTo>
                  <a:pt x="2466654" y="417576"/>
                  <a:pt x="2475491" y="413370"/>
                  <a:pt x="2484942" y="411480"/>
                </a:cubicBezTo>
                <a:cubicBezTo>
                  <a:pt x="2502332" y="408002"/>
                  <a:pt x="2539349" y="402565"/>
                  <a:pt x="2558094" y="393192"/>
                </a:cubicBezTo>
                <a:cubicBezTo>
                  <a:pt x="2567924" y="388277"/>
                  <a:pt x="2576382" y="381000"/>
                  <a:pt x="2585526" y="374904"/>
                </a:cubicBezTo>
                <a:cubicBezTo>
                  <a:pt x="2620747" y="322072"/>
                  <a:pt x="2583833" y="369824"/>
                  <a:pt x="2631246" y="329184"/>
                </a:cubicBezTo>
                <a:cubicBezTo>
                  <a:pt x="2644337" y="317963"/>
                  <a:pt x="2654731" y="303829"/>
                  <a:pt x="2667822" y="292608"/>
                </a:cubicBezTo>
                <a:cubicBezTo>
                  <a:pt x="2676166" y="285456"/>
                  <a:pt x="2686462" y="280914"/>
                  <a:pt x="2695254" y="274320"/>
                </a:cubicBezTo>
                <a:cubicBezTo>
                  <a:pt x="2710867" y="262610"/>
                  <a:pt x="2724424" y="248088"/>
                  <a:pt x="2740974" y="237744"/>
                </a:cubicBezTo>
                <a:cubicBezTo>
                  <a:pt x="2749148" y="232636"/>
                  <a:pt x="2759785" y="232911"/>
                  <a:pt x="2768406" y="228600"/>
                </a:cubicBezTo>
                <a:cubicBezTo>
                  <a:pt x="2784302" y="220652"/>
                  <a:pt x="2799055" y="210588"/>
                  <a:pt x="2814126" y="201168"/>
                </a:cubicBezTo>
                <a:cubicBezTo>
                  <a:pt x="2823445" y="195343"/>
                  <a:pt x="2831728" y="187795"/>
                  <a:pt x="2841558" y="182880"/>
                </a:cubicBezTo>
                <a:cubicBezTo>
                  <a:pt x="2850179" y="178569"/>
                  <a:pt x="2859846" y="176784"/>
                  <a:pt x="2868990" y="173736"/>
                </a:cubicBezTo>
                <a:cubicBezTo>
                  <a:pt x="2881182" y="164592"/>
                  <a:pt x="2891935" y="153120"/>
                  <a:pt x="2905566" y="146304"/>
                </a:cubicBezTo>
                <a:cubicBezTo>
                  <a:pt x="2916806" y="140684"/>
                  <a:pt x="2931231" y="143395"/>
                  <a:pt x="2942142" y="137160"/>
                </a:cubicBezTo>
                <a:cubicBezTo>
                  <a:pt x="2953370" y="130744"/>
                  <a:pt x="2958270" y="116008"/>
                  <a:pt x="2969574" y="109728"/>
                </a:cubicBezTo>
                <a:cubicBezTo>
                  <a:pt x="2986425" y="100366"/>
                  <a:pt x="3008398" y="102133"/>
                  <a:pt x="3024438" y="91440"/>
                </a:cubicBezTo>
                <a:cubicBezTo>
                  <a:pt x="3033582" y="85344"/>
                  <a:pt x="3042927" y="79540"/>
                  <a:pt x="3051870" y="73152"/>
                </a:cubicBezTo>
                <a:cubicBezTo>
                  <a:pt x="3064271" y="64294"/>
                  <a:pt x="3074815" y="52536"/>
                  <a:pt x="3088446" y="45720"/>
                </a:cubicBezTo>
                <a:cubicBezTo>
                  <a:pt x="3105688" y="37099"/>
                  <a:pt x="3127270" y="38125"/>
                  <a:pt x="3143310" y="27432"/>
                </a:cubicBezTo>
                <a:cubicBezTo>
                  <a:pt x="3178762" y="3797"/>
                  <a:pt x="3160316" y="12619"/>
                  <a:pt x="3198174" y="0"/>
                </a:cubicBezTo>
                <a:cubicBezTo>
                  <a:pt x="3210366" y="3048"/>
                  <a:pt x="3222427" y="6679"/>
                  <a:pt x="3234750" y="9144"/>
                </a:cubicBezTo>
                <a:cubicBezTo>
                  <a:pt x="3252930" y="12780"/>
                  <a:pt x="3272025" y="12425"/>
                  <a:pt x="3289614" y="18288"/>
                </a:cubicBezTo>
                <a:cubicBezTo>
                  <a:pt x="3300040" y="21763"/>
                  <a:pt x="3307504" y="31124"/>
                  <a:pt x="3317046" y="36576"/>
                </a:cubicBezTo>
                <a:cubicBezTo>
                  <a:pt x="3418934" y="94798"/>
                  <a:pt x="3277503" y="6147"/>
                  <a:pt x="3399342" y="82296"/>
                </a:cubicBezTo>
                <a:cubicBezTo>
                  <a:pt x="3408661" y="88121"/>
                  <a:pt x="3417831" y="94196"/>
                  <a:pt x="3426774" y="100584"/>
                </a:cubicBezTo>
                <a:cubicBezTo>
                  <a:pt x="3439175" y="109442"/>
                  <a:pt x="3450028" y="120615"/>
                  <a:pt x="3463350" y="128016"/>
                </a:cubicBezTo>
                <a:cubicBezTo>
                  <a:pt x="3479751" y="137128"/>
                  <a:pt x="3515970" y="148604"/>
                  <a:pt x="3536502" y="155448"/>
                </a:cubicBezTo>
                <a:cubicBezTo>
                  <a:pt x="3545646" y="167640"/>
                  <a:pt x="3551254" y="183570"/>
                  <a:pt x="3563934" y="192024"/>
                </a:cubicBezTo>
                <a:cubicBezTo>
                  <a:pt x="3579974" y="202717"/>
                  <a:pt x="3600510" y="204216"/>
                  <a:pt x="3618798" y="210312"/>
                </a:cubicBezTo>
                <a:cubicBezTo>
                  <a:pt x="3627942" y="213360"/>
                  <a:pt x="3638210" y="214109"/>
                  <a:pt x="3646230" y="219456"/>
                </a:cubicBezTo>
                <a:cubicBezTo>
                  <a:pt x="3655374" y="225552"/>
                  <a:pt x="3663832" y="232829"/>
                  <a:pt x="3673662" y="237744"/>
                </a:cubicBezTo>
                <a:cubicBezTo>
                  <a:pt x="3682283" y="242055"/>
                  <a:pt x="3692069" y="243504"/>
                  <a:pt x="3701094" y="246888"/>
                </a:cubicBezTo>
                <a:cubicBezTo>
                  <a:pt x="3716463" y="252651"/>
                  <a:pt x="3732133" y="257835"/>
                  <a:pt x="3746814" y="265176"/>
                </a:cubicBezTo>
                <a:cubicBezTo>
                  <a:pt x="3756644" y="270091"/>
                  <a:pt x="3764416" y="278549"/>
                  <a:pt x="3774246" y="283464"/>
                </a:cubicBezTo>
                <a:cubicBezTo>
                  <a:pt x="3782867" y="287775"/>
                  <a:pt x="3792819" y="288811"/>
                  <a:pt x="3801678" y="292608"/>
                </a:cubicBezTo>
                <a:cubicBezTo>
                  <a:pt x="3839667" y="308889"/>
                  <a:pt x="3847708" y="321616"/>
                  <a:pt x="3893118" y="329184"/>
                </a:cubicBezTo>
                <a:cubicBezTo>
                  <a:pt x="3911406" y="332232"/>
                  <a:pt x="3929883" y="334306"/>
                  <a:pt x="3947982" y="338328"/>
                </a:cubicBezTo>
                <a:cubicBezTo>
                  <a:pt x="3957391" y="340419"/>
                  <a:pt x="3966146" y="344824"/>
                  <a:pt x="3975414" y="347472"/>
                </a:cubicBezTo>
                <a:cubicBezTo>
                  <a:pt x="3987498" y="350924"/>
                  <a:pt x="3999906" y="353164"/>
                  <a:pt x="4011990" y="356616"/>
                </a:cubicBezTo>
                <a:cubicBezTo>
                  <a:pt x="4021258" y="359264"/>
                  <a:pt x="4030154" y="363112"/>
                  <a:pt x="4039422" y="365760"/>
                </a:cubicBezTo>
                <a:cubicBezTo>
                  <a:pt x="4051506" y="369212"/>
                  <a:pt x="4063961" y="371293"/>
                  <a:pt x="4075998" y="374904"/>
                </a:cubicBezTo>
                <a:cubicBezTo>
                  <a:pt x="4094462" y="380443"/>
                  <a:pt x="4111734" y="390801"/>
                  <a:pt x="4130862" y="393192"/>
                </a:cubicBezTo>
                <a:lnTo>
                  <a:pt x="4204014" y="402336"/>
                </a:lnTo>
                <a:cubicBezTo>
                  <a:pt x="4236904" y="413299"/>
                  <a:pt x="4289869" y="431837"/>
                  <a:pt x="4322886" y="438912"/>
                </a:cubicBezTo>
                <a:cubicBezTo>
                  <a:pt x="4431561" y="462200"/>
                  <a:pt x="4716146" y="456955"/>
                  <a:pt x="4725222" y="457200"/>
                </a:cubicBezTo>
                <a:cubicBezTo>
                  <a:pt x="4828854" y="454152"/>
                  <a:pt x="4932577" y="453366"/>
                  <a:pt x="5036118" y="448056"/>
                </a:cubicBezTo>
                <a:cubicBezTo>
                  <a:pt x="5070104" y="446313"/>
                  <a:pt x="5080232" y="438064"/>
                  <a:pt x="5109270" y="429768"/>
                </a:cubicBezTo>
                <a:cubicBezTo>
                  <a:pt x="5121354" y="426316"/>
                  <a:pt x="5133762" y="424076"/>
                  <a:pt x="5145846" y="420624"/>
                </a:cubicBezTo>
                <a:cubicBezTo>
                  <a:pt x="5155114" y="417976"/>
                  <a:pt x="5163927" y="413818"/>
                  <a:pt x="5173278" y="411480"/>
                </a:cubicBezTo>
                <a:cubicBezTo>
                  <a:pt x="5188356" y="407711"/>
                  <a:pt x="5204112" y="406802"/>
                  <a:pt x="5218998" y="402336"/>
                </a:cubicBezTo>
                <a:cubicBezTo>
                  <a:pt x="5234720" y="397619"/>
                  <a:pt x="5249260" y="389569"/>
                  <a:pt x="5264718" y="384048"/>
                </a:cubicBezTo>
                <a:cubicBezTo>
                  <a:pt x="5291949" y="374323"/>
                  <a:pt x="5319582" y="365760"/>
                  <a:pt x="5347014" y="356616"/>
                </a:cubicBezTo>
                <a:lnTo>
                  <a:pt x="5374446" y="347472"/>
                </a:lnTo>
                <a:cubicBezTo>
                  <a:pt x="5390147" y="335697"/>
                  <a:pt x="5419735" y="312449"/>
                  <a:pt x="5438454" y="301752"/>
                </a:cubicBezTo>
                <a:cubicBezTo>
                  <a:pt x="5450289" y="294989"/>
                  <a:pt x="5463341" y="290477"/>
                  <a:pt x="5475030" y="283464"/>
                </a:cubicBezTo>
                <a:cubicBezTo>
                  <a:pt x="5493877" y="272156"/>
                  <a:pt x="5510235" y="256718"/>
                  <a:pt x="5529894" y="246888"/>
                </a:cubicBezTo>
                <a:cubicBezTo>
                  <a:pt x="5542086" y="240792"/>
                  <a:pt x="5554781" y="235613"/>
                  <a:pt x="5566470" y="228600"/>
                </a:cubicBezTo>
                <a:cubicBezTo>
                  <a:pt x="5585317" y="217292"/>
                  <a:pt x="5603046" y="204216"/>
                  <a:pt x="5621334" y="192024"/>
                </a:cubicBezTo>
                <a:cubicBezTo>
                  <a:pt x="5630478" y="185928"/>
                  <a:pt x="5638340" y="177211"/>
                  <a:pt x="5648766" y="173736"/>
                </a:cubicBezTo>
                <a:lnTo>
                  <a:pt x="5676198" y="164592"/>
                </a:lnTo>
                <a:cubicBezTo>
                  <a:pt x="5697722" y="143068"/>
                  <a:pt x="5729328" y="107876"/>
                  <a:pt x="5758494" y="100584"/>
                </a:cubicBezTo>
                <a:lnTo>
                  <a:pt x="5831646" y="82296"/>
                </a:lnTo>
                <a:cubicBezTo>
                  <a:pt x="5840790" y="76200"/>
                  <a:pt x="5849248" y="68923"/>
                  <a:pt x="5859078" y="64008"/>
                </a:cubicBezTo>
                <a:cubicBezTo>
                  <a:pt x="5874443" y="56325"/>
                  <a:pt x="5908437" y="50115"/>
                  <a:pt x="5923086" y="45720"/>
                </a:cubicBezTo>
                <a:cubicBezTo>
                  <a:pt x="5941550" y="40181"/>
                  <a:pt x="5977950" y="27432"/>
                  <a:pt x="5977950" y="27432"/>
                </a:cubicBezTo>
                <a:cubicBezTo>
                  <a:pt x="5987094" y="36576"/>
                  <a:pt x="6000031" y="43092"/>
                  <a:pt x="6005382" y="54864"/>
                </a:cubicBezTo>
                <a:cubicBezTo>
                  <a:pt x="6015783" y="77746"/>
                  <a:pt x="6023670" y="128016"/>
                  <a:pt x="6023670" y="128016"/>
                </a:cubicBezTo>
                <a:cubicBezTo>
                  <a:pt x="6029766" y="228600"/>
                  <a:pt x="6040773" y="329006"/>
                  <a:pt x="6041958" y="429768"/>
                </a:cubicBezTo>
                <a:cubicBezTo>
                  <a:pt x="6051320" y="1225547"/>
                  <a:pt x="6008507" y="951435"/>
                  <a:pt x="6060246" y="1261872"/>
                </a:cubicBezTo>
                <a:cubicBezTo>
                  <a:pt x="6057198" y="1365504"/>
                  <a:pt x="6058154" y="1469331"/>
                  <a:pt x="6051102" y="1572768"/>
                </a:cubicBezTo>
                <a:cubicBezTo>
                  <a:pt x="6048988" y="1603780"/>
                  <a:pt x="6037924" y="1633547"/>
                  <a:pt x="6032814" y="1664208"/>
                </a:cubicBezTo>
                <a:lnTo>
                  <a:pt x="6014526" y="1773936"/>
                </a:lnTo>
                <a:cubicBezTo>
                  <a:pt x="6008563" y="1863375"/>
                  <a:pt x="5998024" y="2010021"/>
                  <a:pt x="5996238" y="2093976"/>
                </a:cubicBezTo>
                <a:cubicBezTo>
                  <a:pt x="5991440" y="2319498"/>
                  <a:pt x="5992219" y="2545118"/>
                  <a:pt x="5987094" y="2770632"/>
                </a:cubicBezTo>
                <a:cubicBezTo>
                  <a:pt x="5986122" y="2813402"/>
                  <a:pt x="5980538" y="2855946"/>
                  <a:pt x="5977950" y="2898648"/>
                </a:cubicBezTo>
                <a:cubicBezTo>
                  <a:pt x="5965422" y="3105354"/>
                  <a:pt x="5979110" y="3010560"/>
                  <a:pt x="5959662" y="3127248"/>
                </a:cubicBezTo>
                <a:cubicBezTo>
                  <a:pt x="5955026" y="3187513"/>
                  <a:pt x="5954285" y="3242885"/>
                  <a:pt x="5941374" y="3300984"/>
                </a:cubicBezTo>
                <a:cubicBezTo>
                  <a:pt x="5939283" y="3310393"/>
                  <a:pt x="5934878" y="3319148"/>
                  <a:pt x="5932230" y="3328416"/>
                </a:cubicBezTo>
                <a:cubicBezTo>
                  <a:pt x="5913092" y="3395398"/>
                  <a:pt x="5920560" y="3415763"/>
                  <a:pt x="5877366" y="3502152"/>
                </a:cubicBezTo>
                <a:cubicBezTo>
                  <a:pt x="5871270" y="3514344"/>
                  <a:pt x="5864140" y="3526072"/>
                  <a:pt x="5859078" y="3538728"/>
                </a:cubicBezTo>
                <a:cubicBezTo>
                  <a:pt x="5851919" y="3556626"/>
                  <a:pt x="5847710" y="3575600"/>
                  <a:pt x="5840790" y="3593592"/>
                </a:cubicBezTo>
                <a:cubicBezTo>
                  <a:pt x="5803264" y="3691159"/>
                  <a:pt x="5822775" y="3622424"/>
                  <a:pt x="5795070" y="3712464"/>
                </a:cubicBezTo>
                <a:cubicBezTo>
                  <a:pt x="5788544" y="3733673"/>
                  <a:pt x="5784245" y="3755575"/>
                  <a:pt x="5776782" y="3776472"/>
                </a:cubicBezTo>
                <a:cubicBezTo>
                  <a:pt x="5768975" y="3798333"/>
                  <a:pt x="5757683" y="3818814"/>
                  <a:pt x="5749350" y="3840480"/>
                </a:cubicBezTo>
                <a:cubicBezTo>
                  <a:pt x="5742430" y="3858472"/>
                  <a:pt x="5738049" y="3877378"/>
                  <a:pt x="5731062" y="3895344"/>
                </a:cubicBezTo>
                <a:cubicBezTo>
                  <a:pt x="5716700" y="3932274"/>
                  <a:pt x="5700429" y="3968433"/>
                  <a:pt x="5685342" y="4005072"/>
                </a:cubicBezTo>
                <a:cubicBezTo>
                  <a:pt x="5679092" y="4020250"/>
                  <a:pt x="5672245" y="4035220"/>
                  <a:pt x="5667054" y="4050792"/>
                </a:cubicBezTo>
                <a:lnTo>
                  <a:pt x="5657910" y="4078224"/>
                </a:lnTo>
                <a:cubicBezTo>
                  <a:pt x="5654862" y="4099560"/>
                  <a:pt x="5656503" y="4122116"/>
                  <a:pt x="5648766" y="4142232"/>
                </a:cubicBezTo>
                <a:cubicBezTo>
                  <a:pt x="5640876" y="4162746"/>
                  <a:pt x="5619141" y="4176244"/>
                  <a:pt x="5612190" y="4197096"/>
                </a:cubicBezTo>
                <a:lnTo>
                  <a:pt x="5593902" y="4251960"/>
                </a:lnTo>
                <a:cubicBezTo>
                  <a:pt x="5590854" y="4261104"/>
                  <a:pt x="5586482" y="4269909"/>
                  <a:pt x="5584758" y="4279392"/>
                </a:cubicBezTo>
                <a:cubicBezTo>
                  <a:pt x="5578662" y="4312920"/>
                  <a:pt x="5577932" y="4347884"/>
                  <a:pt x="5566470" y="4379976"/>
                </a:cubicBezTo>
                <a:cubicBezTo>
                  <a:pt x="5562121" y="4392154"/>
                  <a:pt x="5546554" y="4396885"/>
                  <a:pt x="5539038" y="4407408"/>
                </a:cubicBezTo>
                <a:cubicBezTo>
                  <a:pt x="5531115" y="4418500"/>
                  <a:pt x="5529621" y="4433635"/>
                  <a:pt x="5520750" y="4443984"/>
                </a:cubicBezTo>
                <a:cubicBezTo>
                  <a:pt x="5430320" y="4549485"/>
                  <a:pt x="5542666" y="4374534"/>
                  <a:pt x="5447598" y="4517136"/>
                </a:cubicBezTo>
                <a:cubicBezTo>
                  <a:pt x="5440037" y="4528478"/>
                  <a:pt x="5436323" y="4542023"/>
                  <a:pt x="5429310" y="4553712"/>
                </a:cubicBezTo>
                <a:cubicBezTo>
                  <a:pt x="5402676" y="4598102"/>
                  <a:pt x="5356078" y="4654497"/>
                  <a:pt x="5337870" y="4700016"/>
                </a:cubicBezTo>
                <a:cubicBezTo>
                  <a:pt x="5320451" y="4743563"/>
                  <a:pt x="5302347" y="4797929"/>
                  <a:pt x="5264718" y="4828032"/>
                </a:cubicBezTo>
                <a:lnTo>
                  <a:pt x="5173278" y="4901184"/>
                </a:lnTo>
                <a:cubicBezTo>
                  <a:pt x="5161295" y="4910600"/>
                  <a:pt x="5149382" y="4920162"/>
                  <a:pt x="5136702" y="4928616"/>
                </a:cubicBezTo>
                <a:cubicBezTo>
                  <a:pt x="5127558" y="4934712"/>
                  <a:pt x="5117402" y="4939512"/>
                  <a:pt x="5109270" y="4946904"/>
                </a:cubicBezTo>
                <a:cubicBezTo>
                  <a:pt x="4998001" y="5048058"/>
                  <a:pt x="5074482" y="4994480"/>
                  <a:pt x="5008686" y="5038344"/>
                </a:cubicBezTo>
                <a:cubicBezTo>
                  <a:pt x="5002590" y="5047488"/>
                  <a:pt x="4996992" y="5056984"/>
                  <a:pt x="4990398" y="5065776"/>
                </a:cubicBezTo>
                <a:cubicBezTo>
                  <a:pt x="4969546" y="5093578"/>
                  <a:pt x="4926390" y="5148072"/>
                  <a:pt x="4926390" y="5148072"/>
                </a:cubicBezTo>
                <a:cubicBezTo>
                  <a:pt x="4923342" y="5157216"/>
                  <a:pt x="4923267" y="5167978"/>
                  <a:pt x="4917246" y="5175504"/>
                </a:cubicBezTo>
                <a:cubicBezTo>
                  <a:pt x="4910381" y="5184086"/>
                  <a:pt x="4898606" y="5187198"/>
                  <a:pt x="4889814" y="5193792"/>
                </a:cubicBezTo>
                <a:cubicBezTo>
                  <a:pt x="4874201" y="5205502"/>
                  <a:pt x="4859707" y="5218658"/>
                  <a:pt x="4844094" y="5230368"/>
                </a:cubicBezTo>
                <a:cubicBezTo>
                  <a:pt x="4835302" y="5236962"/>
                  <a:pt x="4825571" y="5242222"/>
                  <a:pt x="4816662" y="5248656"/>
                </a:cubicBezTo>
                <a:cubicBezTo>
                  <a:pt x="4770700" y="5281851"/>
                  <a:pt x="4725464" y="5316045"/>
                  <a:pt x="4679502" y="5349240"/>
                </a:cubicBezTo>
                <a:cubicBezTo>
                  <a:pt x="4670593" y="5355674"/>
                  <a:pt x="4659841" y="5359757"/>
                  <a:pt x="4652070" y="5367528"/>
                </a:cubicBezTo>
                <a:lnTo>
                  <a:pt x="4560630" y="5458968"/>
                </a:lnTo>
                <a:cubicBezTo>
                  <a:pt x="4548438" y="5471160"/>
                  <a:pt x="4533618" y="5481198"/>
                  <a:pt x="4524054" y="5495544"/>
                </a:cubicBezTo>
                <a:cubicBezTo>
                  <a:pt x="4499670" y="5532120"/>
                  <a:pt x="4514910" y="5516880"/>
                  <a:pt x="4478334" y="5541264"/>
                </a:cubicBezTo>
                <a:cubicBezTo>
                  <a:pt x="4472238" y="5550408"/>
                  <a:pt x="4467817" y="5560925"/>
                  <a:pt x="4460046" y="5568696"/>
                </a:cubicBezTo>
                <a:cubicBezTo>
                  <a:pt x="4430907" y="5597835"/>
                  <a:pt x="4420696" y="5595101"/>
                  <a:pt x="4386894" y="5614416"/>
                </a:cubicBezTo>
                <a:cubicBezTo>
                  <a:pt x="4355508" y="5632351"/>
                  <a:pt x="4366322" y="5634228"/>
                  <a:pt x="4332030" y="5641848"/>
                </a:cubicBezTo>
                <a:cubicBezTo>
                  <a:pt x="4306172" y="5647594"/>
                  <a:pt x="4267089" y="5650199"/>
                  <a:pt x="4240590" y="5660136"/>
                </a:cubicBezTo>
                <a:cubicBezTo>
                  <a:pt x="4227827" y="5664922"/>
                  <a:pt x="4217025" y="5674358"/>
                  <a:pt x="4204014" y="5678424"/>
                </a:cubicBezTo>
                <a:cubicBezTo>
                  <a:pt x="4168029" y="5689669"/>
                  <a:pt x="4130715" y="5696142"/>
                  <a:pt x="4094286" y="5705856"/>
                </a:cubicBezTo>
                <a:cubicBezTo>
                  <a:pt x="4084973" y="5708340"/>
                  <a:pt x="4075475" y="5710689"/>
                  <a:pt x="4066854" y="5715000"/>
                </a:cubicBezTo>
                <a:cubicBezTo>
                  <a:pt x="4031934" y="5732460"/>
                  <a:pt x="4019782" y="5747511"/>
                  <a:pt x="3984558" y="5760720"/>
                </a:cubicBezTo>
                <a:cubicBezTo>
                  <a:pt x="3972791" y="5765133"/>
                  <a:pt x="3960066" y="5766412"/>
                  <a:pt x="3947982" y="5769864"/>
                </a:cubicBezTo>
                <a:cubicBezTo>
                  <a:pt x="3836125" y="5801823"/>
                  <a:pt x="4030278" y="5748528"/>
                  <a:pt x="3883974" y="5797296"/>
                </a:cubicBezTo>
                <a:cubicBezTo>
                  <a:pt x="3832163" y="5814566"/>
                  <a:pt x="3806605" y="5815519"/>
                  <a:pt x="3755958" y="5824728"/>
                </a:cubicBezTo>
                <a:cubicBezTo>
                  <a:pt x="3740667" y="5827508"/>
                  <a:pt x="3725410" y="5830501"/>
                  <a:pt x="3710238" y="5833872"/>
                </a:cubicBezTo>
                <a:cubicBezTo>
                  <a:pt x="3697970" y="5836598"/>
                  <a:pt x="3685985" y="5840551"/>
                  <a:pt x="3673662" y="5843016"/>
                </a:cubicBezTo>
                <a:cubicBezTo>
                  <a:pt x="3655482" y="5846652"/>
                  <a:pt x="3637086" y="5849112"/>
                  <a:pt x="3618798" y="5852160"/>
                </a:cubicBezTo>
                <a:cubicBezTo>
                  <a:pt x="3523904" y="5915422"/>
                  <a:pt x="3670804" y="5819128"/>
                  <a:pt x="3554790" y="5888736"/>
                </a:cubicBezTo>
                <a:cubicBezTo>
                  <a:pt x="3535943" y="5900044"/>
                  <a:pt x="3520778" y="5918361"/>
                  <a:pt x="3499926" y="5925312"/>
                </a:cubicBezTo>
                <a:lnTo>
                  <a:pt x="3417630" y="5952744"/>
                </a:lnTo>
                <a:cubicBezTo>
                  <a:pt x="3399342" y="5958840"/>
                  <a:pt x="3381781" y="5967863"/>
                  <a:pt x="3362766" y="5971032"/>
                </a:cubicBezTo>
                <a:cubicBezTo>
                  <a:pt x="3286643" y="5983719"/>
                  <a:pt x="3326256" y="5977554"/>
                  <a:pt x="3243894" y="5989320"/>
                </a:cubicBezTo>
                <a:cubicBezTo>
                  <a:pt x="3109782" y="5983224"/>
                  <a:pt x="2973982" y="5993103"/>
                  <a:pt x="2841558" y="5971032"/>
                </a:cubicBezTo>
                <a:cubicBezTo>
                  <a:pt x="2787776" y="5962068"/>
                  <a:pt x="2739922" y="5929148"/>
                  <a:pt x="2695254" y="5897880"/>
                </a:cubicBezTo>
                <a:cubicBezTo>
                  <a:pt x="2664774" y="5876544"/>
                  <a:pt x="2633578" y="5856195"/>
                  <a:pt x="2603814" y="5833872"/>
                </a:cubicBezTo>
                <a:cubicBezTo>
                  <a:pt x="2584769" y="5819589"/>
                  <a:pt x="2568202" y="5802154"/>
                  <a:pt x="2548950" y="5788152"/>
                </a:cubicBezTo>
                <a:cubicBezTo>
                  <a:pt x="2534577" y="5777699"/>
                  <a:pt x="2517603" y="5771173"/>
                  <a:pt x="2503230" y="5760720"/>
                </a:cubicBezTo>
                <a:cubicBezTo>
                  <a:pt x="2414354" y="5696083"/>
                  <a:pt x="2480240" y="5737540"/>
                  <a:pt x="2411790" y="5678424"/>
                </a:cubicBezTo>
                <a:cubicBezTo>
                  <a:pt x="2357740" y="5631744"/>
                  <a:pt x="2302217" y="5586797"/>
                  <a:pt x="2247198" y="5541264"/>
                </a:cubicBezTo>
                <a:cubicBezTo>
                  <a:pt x="2213824" y="5513644"/>
                  <a:pt x="2177246" y="5489600"/>
                  <a:pt x="2146614" y="5458968"/>
                </a:cubicBezTo>
                <a:cubicBezTo>
                  <a:pt x="2128326" y="5440680"/>
                  <a:pt x="2112717" y="5419247"/>
                  <a:pt x="2091750" y="5404104"/>
                </a:cubicBezTo>
                <a:cubicBezTo>
                  <a:pt x="2057422" y="5379312"/>
                  <a:pt x="2016712" y="5364379"/>
                  <a:pt x="1982022" y="5340096"/>
                </a:cubicBezTo>
                <a:cubicBezTo>
                  <a:pt x="1951542" y="5318760"/>
                  <a:pt x="1920072" y="5298773"/>
                  <a:pt x="1890582" y="5276088"/>
                </a:cubicBezTo>
                <a:cubicBezTo>
                  <a:pt x="1880332" y="5268203"/>
                  <a:pt x="1873673" y="5256172"/>
                  <a:pt x="1863150" y="5248656"/>
                </a:cubicBezTo>
                <a:cubicBezTo>
                  <a:pt x="1812447" y="5212440"/>
                  <a:pt x="1838033" y="5250971"/>
                  <a:pt x="1789998" y="5202936"/>
                </a:cubicBezTo>
                <a:cubicBezTo>
                  <a:pt x="1782227" y="5195165"/>
                  <a:pt x="1779481" y="5183275"/>
                  <a:pt x="1771710" y="5175504"/>
                </a:cubicBezTo>
                <a:cubicBezTo>
                  <a:pt x="1760934" y="5164728"/>
                  <a:pt x="1746929" y="5157723"/>
                  <a:pt x="1735134" y="5148072"/>
                </a:cubicBezTo>
                <a:cubicBezTo>
                  <a:pt x="1713385" y="5130277"/>
                  <a:pt x="1691775" y="5112268"/>
                  <a:pt x="1671126" y="5093208"/>
                </a:cubicBezTo>
                <a:cubicBezTo>
                  <a:pt x="1652122" y="5075666"/>
                  <a:pt x="1630608" y="5059863"/>
                  <a:pt x="1616262" y="5038344"/>
                </a:cubicBezTo>
                <a:cubicBezTo>
                  <a:pt x="1610166" y="5029200"/>
                  <a:pt x="1605745" y="5018683"/>
                  <a:pt x="1597974" y="5010912"/>
                </a:cubicBezTo>
                <a:cubicBezTo>
                  <a:pt x="1500585" y="4913523"/>
                  <a:pt x="1647970" y="5085032"/>
                  <a:pt x="1543110" y="4965192"/>
                </a:cubicBezTo>
                <a:cubicBezTo>
                  <a:pt x="1530258" y="4950504"/>
                  <a:pt x="1520334" y="4933272"/>
                  <a:pt x="1506534" y="4919472"/>
                </a:cubicBezTo>
                <a:cubicBezTo>
                  <a:pt x="1486663" y="4899601"/>
                  <a:pt x="1462989" y="4883868"/>
                  <a:pt x="1442526" y="4864608"/>
                </a:cubicBezTo>
                <a:cubicBezTo>
                  <a:pt x="1411137" y="4835065"/>
                  <a:pt x="1381566" y="4803648"/>
                  <a:pt x="1351086" y="4773168"/>
                </a:cubicBezTo>
                <a:cubicBezTo>
                  <a:pt x="1341942" y="4764024"/>
                  <a:pt x="1334414" y="4752909"/>
                  <a:pt x="1323654" y="4745736"/>
                </a:cubicBezTo>
                <a:cubicBezTo>
                  <a:pt x="1264722" y="4706448"/>
                  <a:pt x="1327481" y="4750878"/>
                  <a:pt x="1241358" y="4672584"/>
                </a:cubicBezTo>
                <a:cubicBezTo>
                  <a:pt x="1226917" y="4659456"/>
                  <a:pt x="1208876" y="4650349"/>
                  <a:pt x="1195638" y="4636008"/>
                </a:cubicBezTo>
                <a:cubicBezTo>
                  <a:pt x="1090516" y="4522126"/>
                  <a:pt x="1171414" y="4580234"/>
                  <a:pt x="1104198" y="4535424"/>
                </a:cubicBezTo>
                <a:lnTo>
                  <a:pt x="939606" y="4315968"/>
                </a:lnTo>
                <a:cubicBezTo>
                  <a:pt x="930462" y="4303776"/>
                  <a:pt x="920628" y="4292072"/>
                  <a:pt x="912174" y="4279392"/>
                </a:cubicBezTo>
                <a:cubicBezTo>
                  <a:pt x="899982" y="4261104"/>
                  <a:pt x="891140" y="4240070"/>
                  <a:pt x="875598" y="4224528"/>
                </a:cubicBezTo>
                <a:cubicBezTo>
                  <a:pt x="836043" y="4184973"/>
                  <a:pt x="814768" y="4166876"/>
                  <a:pt x="784158" y="4105656"/>
                </a:cubicBezTo>
                <a:cubicBezTo>
                  <a:pt x="778062" y="4093464"/>
                  <a:pt x="772883" y="4080769"/>
                  <a:pt x="765870" y="4069080"/>
                </a:cubicBezTo>
                <a:cubicBezTo>
                  <a:pt x="745423" y="4035002"/>
                  <a:pt x="719635" y="4004041"/>
                  <a:pt x="701862" y="3968496"/>
                </a:cubicBezTo>
                <a:cubicBezTo>
                  <a:pt x="695766" y="3956304"/>
                  <a:pt x="689110" y="3944376"/>
                  <a:pt x="683574" y="3931920"/>
                </a:cubicBezTo>
                <a:cubicBezTo>
                  <a:pt x="676908" y="3916921"/>
                  <a:pt x="673557" y="3900378"/>
                  <a:pt x="665286" y="3886200"/>
                </a:cubicBezTo>
                <a:cubicBezTo>
                  <a:pt x="652075" y="3863552"/>
                  <a:pt x="634806" y="3843528"/>
                  <a:pt x="619566" y="3822192"/>
                </a:cubicBezTo>
                <a:cubicBezTo>
                  <a:pt x="608068" y="3787697"/>
                  <a:pt x="605288" y="3771338"/>
                  <a:pt x="573846" y="3739896"/>
                </a:cubicBezTo>
                <a:cubicBezTo>
                  <a:pt x="564702" y="3730752"/>
                  <a:pt x="557174" y="3719637"/>
                  <a:pt x="546414" y="3712464"/>
                </a:cubicBezTo>
                <a:cubicBezTo>
                  <a:pt x="538394" y="3707117"/>
                  <a:pt x="527603" y="3707631"/>
                  <a:pt x="518982" y="3703320"/>
                </a:cubicBezTo>
                <a:cubicBezTo>
                  <a:pt x="509152" y="3698405"/>
                  <a:pt x="500694" y="3691128"/>
                  <a:pt x="491550" y="3685032"/>
                </a:cubicBezTo>
                <a:cubicBezTo>
                  <a:pt x="485454" y="3675888"/>
                  <a:pt x="480297" y="3666043"/>
                  <a:pt x="473262" y="3657600"/>
                </a:cubicBezTo>
                <a:cubicBezTo>
                  <a:pt x="464983" y="3647666"/>
                  <a:pt x="452841" y="3641034"/>
                  <a:pt x="445830" y="3630168"/>
                </a:cubicBezTo>
                <a:cubicBezTo>
                  <a:pt x="391703" y="3546271"/>
                  <a:pt x="325439" y="3467621"/>
                  <a:pt x="290382" y="3374136"/>
                </a:cubicBezTo>
                <a:cubicBezTo>
                  <a:pt x="272094" y="3325368"/>
                  <a:pt x="255433" y="3275959"/>
                  <a:pt x="235518" y="3227832"/>
                </a:cubicBezTo>
                <a:cubicBezTo>
                  <a:pt x="218832" y="3187507"/>
                  <a:pt x="196862" y="3149479"/>
                  <a:pt x="180654" y="3108960"/>
                </a:cubicBezTo>
                <a:cubicBezTo>
                  <a:pt x="71904" y="2837085"/>
                  <a:pt x="237342" y="3225624"/>
                  <a:pt x="153222" y="2990088"/>
                </a:cubicBezTo>
                <a:cubicBezTo>
                  <a:pt x="144053" y="2964414"/>
                  <a:pt x="128838" y="2941320"/>
                  <a:pt x="116646" y="2916936"/>
                </a:cubicBezTo>
                <a:cubicBezTo>
                  <a:pt x="113598" y="2901696"/>
                  <a:pt x="111062" y="2886345"/>
                  <a:pt x="107502" y="2871216"/>
                </a:cubicBezTo>
                <a:cubicBezTo>
                  <a:pt x="98867" y="2834517"/>
                  <a:pt x="80070" y="2761488"/>
                  <a:pt x="80070" y="2761488"/>
                </a:cubicBezTo>
                <a:cubicBezTo>
                  <a:pt x="77022" y="2734056"/>
                  <a:pt x="76339" y="2706257"/>
                  <a:pt x="70926" y="2679192"/>
                </a:cubicBezTo>
                <a:cubicBezTo>
                  <a:pt x="67145" y="2660289"/>
                  <a:pt x="56419" y="2643231"/>
                  <a:pt x="52638" y="2624328"/>
                </a:cubicBezTo>
                <a:lnTo>
                  <a:pt x="43494" y="2578608"/>
                </a:lnTo>
                <a:cubicBezTo>
                  <a:pt x="40446" y="2499360"/>
                  <a:pt x="33967" y="2420170"/>
                  <a:pt x="34350" y="2340864"/>
                </a:cubicBezTo>
                <a:cubicBezTo>
                  <a:pt x="37015" y="1789149"/>
                  <a:pt x="-55564" y="1226808"/>
                  <a:pt x="52638" y="685800"/>
                </a:cubicBezTo>
                <a:cubicBezTo>
                  <a:pt x="74617" y="575905"/>
                  <a:pt x="49746" y="706041"/>
                  <a:pt x="80070" y="493776"/>
                </a:cubicBezTo>
                <a:cubicBezTo>
                  <a:pt x="82268" y="478390"/>
                  <a:pt x="86659" y="463386"/>
                  <a:pt x="89214" y="448056"/>
                </a:cubicBezTo>
                <a:cubicBezTo>
                  <a:pt x="96956" y="401604"/>
                  <a:pt x="96727" y="381427"/>
                  <a:pt x="107502" y="338328"/>
                </a:cubicBezTo>
                <a:cubicBezTo>
                  <a:pt x="109840" y="328977"/>
                  <a:pt x="114555" y="320305"/>
                  <a:pt x="116646" y="310896"/>
                </a:cubicBezTo>
                <a:cubicBezTo>
                  <a:pt x="120668" y="292797"/>
                  <a:pt x="121768" y="274131"/>
                  <a:pt x="125790" y="256032"/>
                </a:cubicBezTo>
                <a:cubicBezTo>
                  <a:pt x="127881" y="246623"/>
                  <a:pt x="132596" y="237951"/>
                  <a:pt x="134934" y="228600"/>
                </a:cubicBezTo>
                <a:cubicBezTo>
                  <a:pt x="137744" y="217362"/>
                  <a:pt x="144264" y="170378"/>
                  <a:pt x="153222" y="155448"/>
                </a:cubicBezTo>
                <a:cubicBezTo>
                  <a:pt x="157657" y="148056"/>
                  <a:pt x="176082" y="173736"/>
                  <a:pt x="189798" y="182880"/>
                </a:cubicBezTo>
                <a:close/>
              </a:path>
            </a:pathLst>
          </a:custGeom>
          <a:noFill/>
          <a:ln>
            <a:solidFill>
              <a:srgbClr val="FAA5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50" name="Isosceles Triangle 49"/>
          <p:cNvSpPr/>
          <p:nvPr/>
        </p:nvSpPr>
        <p:spPr>
          <a:xfrm>
            <a:off x="2519363" y="141685"/>
            <a:ext cx="3781425" cy="763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Tree>
    <p:extLst>
      <p:ext uri="{BB962C8B-B14F-4D97-AF65-F5344CB8AC3E}">
        <p14:creationId xmlns:p14="http://schemas.microsoft.com/office/powerpoint/2010/main" val="15495847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
            <a:ext cx="9143999" cy="51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310759" y="1873568"/>
            <a:ext cx="3862609" cy="754441"/>
            <a:chOff x="3295647" y="2195512"/>
            <a:chExt cx="4508846" cy="1341229"/>
          </a:xfrm>
        </p:grpSpPr>
        <p:sp>
          <p:nvSpPr>
            <p:cNvPr id="8" name="TextBox 7"/>
            <p:cNvSpPr txBox="1"/>
            <p:nvPr/>
          </p:nvSpPr>
          <p:spPr>
            <a:xfrm>
              <a:off x="3295650" y="2195512"/>
              <a:ext cx="2871787" cy="414337"/>
            </a:xfrm>
            <a:prstGeom prst="rect">
              <a:avLst/>
            </a:prstGeom>
          </p:spPr>
          <p:txBody>
            <a:bodyPr vert="horz" wrap="none" lIns="0" tIns="0" rIns="0" bIns="0" rtlCol="0" anchor="t">
              <a:normAutofit/>
            </a:bodyPr>
            <a:lstStyle/>
            <a:p>
              <a:pPr defTabSz="914270"/>
              <a:r>
                <a:rPr lang="en-GB" sz="1000" dirty="0">
                  <a:solidFill>
                    <a:srgbClr val="8031A7"/>
                  </a:solidFill>
                  <a:latin typeface="Arial Black" panose="020B0A04020102020204" pitchFamily="34" charset="0"/>
                </a:rPr>
                <a:t>ROBERT EDWARD SMITH</a:t>
              </a:r>
            </a:p>
          </p:txBody>
        </p:sp>
        <p:sp>
          <p:nvSpPr>
            <p:cNvPr id="9" name="TextBox 8"/>
            <p:cNvSpPr txBox="1"/>
            <p:nvPr/>
          </p:nvSpPr>
          <p:spPr>
            <a:xfrm>
              <a:off x="3295647" y="2599530"/>
              <a:ext cx="2871787" cy="388128"/>
            </a:xfrm>
            <a:prstGeom prst="rect">
              <a:avLst/>
            </a:prstGeom>
          </p:spPr>
          <p:txBody>
            <a:bodyPr vert="horz" wrap="none" lIns="0" tIns="0" rIns="0" bIns="0" rtlCol="0" anchor="t">
              <a:normAutofit/>
            </a:bodyPr>
            <a:lstStyle/>
            <a:p>
              <a:pPr defTabSz="914270"/>
              <a:r>
                <a:rPr lang="en-GB" sz="1000" dirty="0">
                  <a:solidFill>
                    <a:srgbClr val="8031A7"/>
                  </a:solidFill>
                  <a:latin typeface="Arial Black" panose="020B0A04020102020204" pitchFamily="34" charset="0"/>
                </a:rPr>
                <a:t>15 HIGH STREET, BIRMINGHAM</a:t>
              </a:r>
            </a:p>
          </p:txBody>
        </p:sp>
        <p:sp>
          <p:nvSpPr>
            <p:cNvPr id="10" name="TextBox 9"/>
            <p:cNvSpPr txBox="1"/>
            <p:nvPr/>
          </p:nvSpPr>
          <p:spPr>
            <a:xfrm>
              <a:off x="6486833" y="3337774"/>
              <a:ext cx="1317660" cy="198967"/>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B1 2AA</a:t>
              </a:r>
            </a:p>
          </p:txBody>
        </p:sp>
      </p:grpSp>
    </p:spTree>
    <p:extLst>
      <p:ext uri="{BB962C8B-B14F-4D97-AF65-F5344CB8AC3E}">
        <p14:creationId xmlns:p14="http://schemas.microsoft.com/office/powerpoint/2010/main" val="3427313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
            <a:ext cx="9144000" cy="514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272915" y="1550736"/>
            <a:ext cx="4535920" cy="967618"/>
            <a:chOff x="3294359" y="1510129"/>
            <a:chExt cx="5137649" cy="1720209"/>
          </a:xfrm>
        </p:grpSpPr>
        <p:sp>
          <p:nvSpPr>
            <p:cNvPr id="7" name="TextBox 6"/>
            <p:cNvSpPr txBox="1"/>
            <p:nvPr/>
          </p:nvSpPr>
          <p:spPr>
            <a:xfrm>
              <a:off x="3346448" y="1510129"/>
              <a:ext cx="2871786" cy="168275"/>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JAMES MARK SMITH</a:t>
              </a:r>
            </a:p>
          </p:txBody>
        </p:sp>
        <p:sp>
          <p:nvSpPr>
            <p:cNvPr id="8" name="TextBox 7"/>
            <p:cNvSpPr txBox="1"/>
            <p:nvPr/>
          </p:nvSpPr>
          <p:spPr>
            <a:xfrm>
              <a:off x="3338159" y="1870221"/>
              <a:ext cx="2871787" cy="367107"/>
            </a:xfrm>
            <a:prstGeom prst="rect">
              <a:avLst/>
            </a:prstGeom>
          </p:spPr>
          <p:txBody>
            <a:bodyPr vert="horz" wrap="none" lIns="0" tIns="0" rIns="0" bIns="0" rtlCol="0" anchor="t">
              <a:normAutofit/>
            </a:bodyPr>
            <a:lstStyle/>
            <a:p>
              <a:pPr defTabSz="914270"/>
              <a:r>
                <a:rPr lang="en-GB" sz="1000" dirty="0">
                  <a:solidFill>
                    <a:srgbClr val="8031A7"/>
                  </a:solidFill>
                  <a:latin typeface="Arial Black" panose="020B0A04020102020204" pitchFamily="34" charset="0"/>
                </a:rPr>
                <a:t>1 SPRING LANE, WEST BROMWICH</a:t>
              </a:r>
            </a:p>
          </p:txBody>
        </p:sp>
        <p:sp>
          <p:nvSpPr>
            <p:cNvPr id="9" name="TextBox 8"/>
            <p:cNvSpPr txBox="1"/>
            <p:nvPr/>
          </p:nvSpPr>
          <p:spPr>
            <a:xfrm>
              <a:off x="6218241" y="2582491"/>
              <a:ext cx="2213767" cy="272658"/>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B71 1BB</a:t>
              </a:r>
            </a:p>
          </p:txBody>
        </p:sp>
        <p:sp>
          <p:nvSpPr>
            <p:cNvPr id="10" name="TextBox 9"/>
            <p:cNvSpPr txBox="1"/>
            <p:nvPr/>
          </p:nvSpPr>
          <p:spPr>
            <a:xfrm>
              <a:off x="3294359" y="2992214"/>
              <a:ext cx="2320623" cy="238124"/>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0   1     0  1     1  9   7   9</a:t>
              </a:r>
            </a:p>
          </p:txBody>
        </p:sp>
      </p:grpSp>
      <p:grpSp>
        <p:nvGrpSpPr>
          <p:cNvPr id="11" name="Group 10"/>
          <p:cNvGrpSpPr/>
          <p:nvPr/>
        </p:nvGrpSpPr>
        <p:grpSpPr>
          <a:xfrm>
            <a:off x="3294856" y="2796897"/>
            <a:ext cx="4506663" cy="971007"/>
            <a:chOff x="3268412" y="2658392"/>
            <a:chExt cx="5104500" cy="1726234"/>
          </a:xfrm>
        </p:grpSpPr>
        <p:sp>
          <p:nvSpPr>
            <p:cNvPr id="12" name="TextBox 11"/>
            <p:cNvSpPr txBox="1"/>
            <p:nvPr/>
          </p:nvSpPr>
          <p:spPr>
            <a:xfrm>
              <a:off x="3295649" y="2658392"/>
              <a:ext cx="2871787" cy="21437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JENNIFER EDWARDS</a:t>
              </a:r>
            </a:p>
          </p:txBody>
        </p:sp>
        <p:sp>
          <p:nvSpPr>
            <p:cNvPr id="13" name="TextBox 12"/>
            <p:cNvSpPr txBox="1"/>
            <p:nvPr/>
          </p:nvSpPr>
          <p:spPr>
            <a:xfrm>
              <a:off x="3295645" y="3032756"/>
              <a:ext cx="2871787" cy="414338"/>
            </a:xfrm>
            <a:prstGeom prst="rect">
              <a:avLst/>
            </a:prstGeom>
          </p:spPr>
          <p:txBody>
            <a:bodyPr vert="horz" wrap="none" lIns="0" tIns="0" rIns="0" bIns="0" rtlCol="0" anchor="t">
              <a:normAutofit/>
            </a:bodyPr>
            <a:lstStyle/>
            <a:p>
              <a:pPr defTabSz="914270"/>
              <a:r>
                <a:rPr lang="en-GB" sz="1000" dirty="0">
                  <a:solidFill>
                    <a:srgbClr val="8031A7"/>
                  </a:solidFill>
                  <a:latin typeface="Arial Black" panose="020B0A04020102020204" pitchFamily="34" charset="0"/>
                </a:rPr>
                <a:t>1 STATION ROAD, COVENTRY</a:t>
              </a:r>
            </a:p>
          </p:txBody>
        </p:sp>
        <p:sp>
          <p:nvSpPr>
            <p:cNvPr id="14" name="TextBox 13"/>
            <p:cNvSpPr txBox="1"/>
            <p:nvPr/>
          </p:nvSpPr>
          <p:spPr>
            <a:xfrm>
              <a:off x="6159141" y="3789607"/>
              <a:ext cx="2213771" cy="209548"/>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CV1 2CC</a:t>
              </a:r>
            </a:p>
          </p:txBody>
        </p:sp>
        <p:sp>
          <p:nvSpPr>
            <p:cNvPr id="15" name="TextBox 14"/>
            <p:cNvSpPr txBox="1"/>
            <p:nvPr/>
          </p:nvSpPr>
          <p:spPr>
            <a:xfrm>
              <a:off x="3268412" y="4160258"/>
              <a:ext cx="2416178" cy="224368"/>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0  1    0   2     1  9   8   0</a:t>
              </a:r>
            </a:p>
          </p:txBody>
        </p:sp>
      </p:grpSp>
      <p:grpSp>
        <p:nvGrpSpPr>
          <p:cNvPr id="16" name="Group 15"/>
          <p:cNvGrpSpPr/>
          <p:nvPr/>
        </p:nvGrpSpPr>
        <p:grpSpPr>
          <a:xfrm>
            <a:off x="3314589" y="4068585"/>
            <a:ext cx="4499621" cy="947185"/>
            <a:chOff x="3286420" y="3902149"/>
            <a:chExt cx="5096508" cy="1683884"/>
          </a:xfrm>
        </p:grpSpPr>
        <p:sp>
          <p:nvSpPr>
            <p:cNvPr id="17" name="TextBox 16"/>
            <p:cNvSpPr txBox="1"/>
            <p:nvPr/>
          </p:nvSpPr>
          <p:spPr>
            <a:xfrm>
              <a:off x="3286420" y="3902149"/>
              <a:ext cx="2871787" cy="168276"/>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BRIAN JONES</a:t>
              </a:r>
            </a:p>
          </p:txBody>
        </p:sp>
        <p:sp>
          <p:nvSpPr>
            <p:cNvPr id="18" name="TextBox 17"/>
            <p:cNvSpPr txBox="1"/>
            <p:nvPr/>
          </p:nvSpPr>
          <p:spPr>
            <a:xfrm>
              <a:off x="3286420" y="4273367"/>
              <a:ext cx="2871787" cy="414337"/>
            </a:xfrm>
            <a:prstGeom prst="rect">
              <a:avLst/>
            </a:prstGeom>
          </p:spPr>
          <p:txBody>
            <a:bodyPr vert="horz" wrap="none" lIns="0" tIns="0" rIns="0" bIns="0" rtlCol="0" anchor="t">
              <a:normAutofit/>
            </a:bodyPr>
            <a:lstStyle/>
            <a:p>
              <a:pPr defTabSz="914270"/>
              <a:r>
                <a:rPr lang="en-GB" sz="1000" dirty="0">
                  <a:solidFill>
                    <a:srgbClr val="8031A7"/>
                  </a:solidFill>
                  <a:latin typeface="Arial Black" panose="020B0A04020102020204" pitchFamily="34" charset="0"/>
                </a:rPr>
                <a:t>5 MAIN STREET, DUDLEY, BIRMINGHAM</a:t>
              </a:r>
            </a:p>
          </p:txBody>
        </p:sp>
        <p:sp>
          <p:nvSpPr>
            <p:cNvPr id="19" name="TextBox 18"/>
            <p:cNvSpPr txBox="1"/>
            <p:nvPr/>
          </p:nvSpPr>
          <p:spPr>
            <a:xfrm>
              <a:off x="6136457" y="5005093"/>
              <a:ext cx="2246471" cy="19685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B64 3DD</a:t>
              </a:r>
            </a:p>
          </p:txBody>
        </p:sp>
        <p:sp>
          <p:nvSpPr>
            <p:cNvPr id="20" name="TextBox 19"/>
            <p:cNvSpPr txBox="1"/>
            <p:nvPr/>
          </p:nvSpPr>
          <p:spPr>
            <a:xfrm>
              <a:off x="3286420" y="5393153"/>
              <a:ext cx="2478883" cy="19288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0  1     0   3     1  9   8   1</a:t>
              </a:r>
            </a:p>
          </p:txBody>
        </p:sp>
      </p:grpSp>
    </p:spTree>
    <p:extLst>
      <p:ext uri="{BB962C8B-B14F-4D97-AF65-F5344CB8AC3E}">
        <p14:creationId xmlns:p14="http://schemas.microsoft.com/office/powerpoint/2010/main" val="18973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294993" y="556310"/>
            <a:ext cx="4862341" cy="946153"/>
            <a:chOff x="3248217" y="3988132"/>
            <a:chExt cx="5506207" cy="1682049"/>
          </a:xfrm>
        </p:grpSpPr>
        <p:sp>
          <p:nvSpPr>
            <p:cNvPr id="7" name="TextBox 6"/>
            <p:cNvSpPr txBox="1"/>
            <p:nvPr/>
          </p:nvSpPr>
          <p:spPr>
            <a:xfrm>
              <a:off x="3295647" y="3988132"/>
              <a:ext cx="2871787" cy="168274"/>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BRIAN JONES</a:t>
              </a:r>
            </a:p>
          </p:txBody>
        </p:sp>
        <p:sp>
          <p:nvSpPr>
            <p:cNvPr id="8" name="TextBox 7"/>
            <p:cNvSpPr txBox="1"/>
            <p:nvPr/>
          </p:nvSpPr>
          <p:spPr>
            <a:xfrm>
              <a:off x="3295645" y="4332146"/>
              <a:ext cx="2871787" cy="168355"/>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5 MAIN STREET, DUDLEY, BIRMINGHAM</a:t>
              </a:r>
            </a:p>
          </p:txBody>
        </p:sp>
        <p:sp>
          <p:nvSpPr>
            <p:cNvPr id="9" name="TextBox 8"/>
            <p:cNvSpPr txBox="1"/>
            <p:nvPr/>
          </p:nvSpPr>
          <p:spPr>
            <a:xfrm>
              <a:off x="6507954" y="5081508"/>
              <a:ext cx="2246470" cy="196849"/>
            </a:xfrm>
            <a:prstGeom prst="rect">
              <a:avLst/>
            </a:prstGeom>
          </p:spPr>
          <p:txBody>
            <a:bodyPr vert="horz" wrap="none" lIns="0" tIns="0" rIns="0" bIns="0" rtlCol="0" anchor="t">
              <a:normAutofit fontScale="85000" lnSpcReduction="20000"/>
            </a:bodyPr>
            <a:lstStyle/>
            <a:p>
              <a:pPr defTabSz="914270"/>
              <a:r>
                <a:rPr lang="en-GB" sz="1000" dirty="0">
                  <a:solidFill>
                    <a:srgbClr val="8031A7"/>
                  </a:solidFill>
                  <a:latin typeface="Arial Black" panose="020B0A04020102020204" pitchFamily="34" charset="0"/>
                </a:rPr>
                <a:t>B64 3DD</a:t>
              </a:r>
            </a:p>
          </p:txBody>
        </p:sp>
        <p:sp>
          <p:nvSpPr>
            <p:cNvPr id="10" name="TextBox 9"/>
            <p:cNvSpPr txBox="1"/>
            <p:nvPr/>
          </p:nvSpPr>
          <p:spPr>
            <a:xfrm>
              <a:off x="3248217" y="5429070"/>
              <a:ext cx="2526314" cy="241111"/>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0  1     0   3    1   9   8  1</a:t>
              </a:r>
            </a:p>
          </p:txBody>
        </p:sp>
      </p:grpSp>
      <p:sp>
        <p:nvSpPr>
          <p:cNvPr id="11" name="TextBox 10"/>
          <p:cNvSpPr txBox="1"/>
          <p:nvPr/>
        </p:nvSpPr>
        <p:spPr>
          <a:xfrm>
            <a:off x="2669618" y="3654148"/>
            <a:ext cx="1511303" cy="129993"/>
          </a:xfrm>
          <a:prstGeom prst="rect">
            <a:avLst/>
          </a:prstGeom>
        </p:spPr>
        <p:txBody>
          <a:bodyPr vert="horz" wrap="none" lIns="0" tIns="0" rIns="0" bIns="0" rtlCol="0" anchor="t">
            <a:normAutofit fontScale="85000" lnSpcReduction="20000"/>
          </a:bodyPr>
          <a:lstStyle/>
          <a:p>
            <a:pPr defTabSz="914270"/>
            <a:r>
              <a:rPr lang="en-GB" sz="1200" dirty="0">
                <a:solidFill>
                  <a:srgbClr val="8031A7"/>
                </a:solidFill>
                <a:latin typeface="Arial Black" panose="020B0A04020102020204" pitchFamily="34" charset="0"/>
              </a:rPr>
              <a:t>11223344</a:t>
            </a:r>
          </a:p>
        </p:txBody>
      </p:sp>
    </p:spTree>
    <p:extLst>
      <p:ext uri="{BB962C8B-B14F-4D97-AF65-F5344CB8AC3E}">
        <p14:creationId xmlns:p14="http://schemas.microsoft.com/office/powerpoint/2010/main" val="3507608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95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8"/>
            <a:ext cx="9144001" cy="51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235827" y="2119230"/>
            <a:ext cx="2272307" cy="677348"/>
            <a:chOff x="3280452" y="1825397"/>
            <a:chExt cx="2908406" cy="1204174"/>
          </a:xfrm>
        </p:grpSpPr>
        <p:sp>
          <p:nvSpPr>
            <p:cNvPr id="7" name="TextBox 6"/>
            <p:cNvSpPr txBox="1"/>
            <p:nvPr/>
          </p:nvSpPr>
          <p:spPr>
            <a:xfrm>
              <a:off x="3317071" y="1825397"/>
              <a:ext cx="2871787" cy="338977"/>
            </a:xfrm>
            <a:prstGeom prst="rect">
              <a:avLst/>
            </a:prstGeom>
          </p:spPr>
          <p:txBody>
            <a:bodyPr vert="horz" wrap="none" lIns="0" tIns="0" rIns="0" bIns="0" rtlCol="0" anchor="t">
              <a:normAutofit/>
            </a:bodyPr>
            <a:lstStyle/>
            <a:p>
              <a:pPr defTabSz="914270"/>
              <a:r>
                <a:rPr lang="en-GB" sz="1050" dirty="0">
                  <a:solidFill>
                    <a:srgbClr val="8031A7"/>
                  </a:solidFill>
                  <a:latin typeface="Arial Black" panose="020B0A04020102020204" pitchFamily="34" charset="0"/>
                </a:rPr>
                <a:t>ROBERT EDWARD SMITH</a:t>
              </a:r>
            </a:p>
          </p:txBody>
        </p:sp>
        <p:sp>
          <p:nvSpPr>
            <p:cNvPr id="8" name="TextBox 7"/>
            <p:cNvSpPr txBox="1"/>
            <p:nvPr/>
          </p:nvSpPr>
          <p:spPr>
            <a:xfrm>
              <a:off x="3295645" y="2225916"/>
              <a:ext cx="2871787" cy="329451"/>
            </a:xfrm>
            <a:prstGeom prst="rect">
              <a:avLst/>
            </a:prstGeom>
          </p:spPr>
          <p:txBody>
            <a:bodyPr vert="horz" wrap="none" lIns="0" tIns="0" rIns="0" bIns="0" rtlCol="0" anchor="t">
              <a:noAutofit/>
            </a:bodyPr>
            <a:lstStyle/>
            <a:p>
              <a:pPr defTabSz="914270"/>
              <a:r>
                <a:rPr lang="en-GB" sz="2000" b="1" dirty="0">
                  <a:solidFill>
                    <a:srgbClr val="8031A7"/>
                  </a:solidFill>
                  <a:latin typeface="Vladimir Script" panose="03050402040407070305" pitchFamily="66" charset="0"/>
                </a:rPr>
                <a:t>Robert E Smith</a:t>
              </a:r>
            </a:p>
          </p:txBody>
        </p:sp>
        <p:sp>
          <p:nvSpPr>
            <p:cNvPr id="9" name="TextBox 8"/>
            <p:cNvSpPr txBox="1"/>
            <p:nvPr/>
          </p:nvSpPr>
          <p:spPr>
            <a:xfrm>
              <a:off x="3280452" y="2836691"/>
              <a:ext cx="2273310" cy="19288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0   1     0   5     2  0   2  0</a:t>
              </a:r>
            </a:p>
          </p:txBody>
        </p:sp>
      </p:grpSp>
      <p:grpSp>
        <p:nvGrpSpPr>
          <p:cNvPr id="10" name="Group 9"/>
          <p:cNvGrpSpPr/>
          <p:nvPr/>
        </p:nvGrpSpPr>
        <p:grpSpPr>
          <a:xfrm>
            <a:off x="3324381" y="3163515"/>
            <a:ext cx="3367549" cy="1155779"/>
            <a:chOff x="3295639" y="2912787"/>
            <a:chExt cx="4310247" cy="2054717"/>
          </a:xfrm>
        </p:grpSpPr>
        <p:sp>
          <p:nvSpPr>
            <p:cNvPr id="11" name="TextBox 10"/>
            <p:cNvSpPr txBox="1"/>
            <p:nvPr/>
          </p:nvSpPr>
          <p:spPr>
            <a:xfrm>
              <a:off x="3317066" y="2912787"/>
              <a:ext cx="2871787" cy="336355"/>
            </a:xfrm>
            <a:prstGeom prst="rect">
              <a:avLst/>
            </a:prstGeom>
          </p:spPr>
          <p:txBody>
            <a:bodyPr vert="horz" wrap="none" lIns="0" tIns="0" rIns="0" bIns="0" rtlCol="0" anchor="t">
              <a:normAutofit/>
            </a:bodyPr>
            <a:lstStyle/>
            <a:p>
              <a:pPr defTabSz="914270"/>
              <a:r>
                <a:rPr lang="en-GB" sz="1000" dirty="0">
                  <a:solidFill>
                    <a:srgbClr val="8031A7"/>
                  </a:solidFill>
                  <a:latin typeface="Arial Black" panose="020B0A04020102020204" pitchFamily="34" charset="0"/>
                </a:rPr>
                <a:t>ANDREW ADVISER</a:t>
              </a:r>
            </a:p>
          </p:txBody>
        </p:sp>
        <p:sp>
          <p:nvSpPr>
            <p:cNvPr id="12" name="TextBox 11"/>
            <p:cNvSpPr txBox="1"/>
            <p:nvPr/>
          </p:nvSpPr>
          <p:spPr>
            <a:xfrm>
              <a:off x="3295639" y="3321053"/>
              <a:ext cx="2871787" cy="208753"/>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1 PARK ROAD, BIRMINGHAM</a:t>
              </a:r>
            </a:p>
          </p:txBody>
        </p:sp>
        <p:sp>
          <p:nvSpPr>
            <p:cNvPr id="13" name="TextBox 12"/>
            <p:cNvSpPr txBox="1"/>
            <p:nvPr/>
          </p:nvSpPr>
          <p:spPr>
            <a:xfrm>
              <a:off x="6468443" y="4124719"/>
              <a:ext cx="1137443" cy="178835"/>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B1 1BB</a:t>
              </a:r>
            </a:p>
          </p:txBody>
        </p:sp>
        <p:sp>
          <p:nvSpPr>
            <p:cNvPr id="14" name="TextBox 13"/>
            <p:cNvSpPr txBox="1"/>
            <p:nvPr/>
          </p:nvSpPr>
          <p:spPr>
            <a:xfrm>
              <a:off x="3295639" y="4561215"/>
              <a:ext cx="2871782" cy="406289"/>
            </a:xfrm>
            <a:prstGeom prst="rect">
              <a:avLst/>
            </a:prstGeom>
          </p:spPr>
          <p:txBody>
            <a:bodyPr vert="horz" wrap="none" lIns="0" tIns="0" rIns="0" bIns="0" rtlCol="0" anchor="t">
              <a:noAutofit/>
            </a:bodyPr>
            <a:lstStyle/>
            <a:p>
              <a:pPr defTabSz="914270"/>
              <a:r>
                <a:rPr lang="en-GB" sz="2000" b="1" dirty="0">
                  <a:solidFill>
                    <a:srgbClr val="8031A7"/>
                  </a:solidFill>
                  <a:latin typeface="Vladimir Script" panose="03050402040407070305" pitchFamily="66" charset="0"/>
                </a:rPr>
                <a:t>Andrew Adviser</a:t>
              </a:r>
            </a:p>
          </p:txBody>
        </p:sp>
      </p:grpSp>
    </p:spTree>
    <p:extLst>
      <p:ext uri="{BB962C8B-B14F-4D97-AF65-F5344CB8AC3E}">
        <p14:creationId xmlns:p14="http://schemas.microsoft.com/office/powerpoint/2010/main" val="959849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
            <a:ext cx="9144000" cy="51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5"/>
          </p:nvPr>
        </p:nvSpPr>
        <p:spPr/>
        <p:txBody>
          <a:bodyPr/>
          <a:lstStyle/>
          <a:p>
            <a:endParaRPr lang="en-GB"/>
          </a:p>
        </p:txBody>
      </p:sp>
      <p:grpSp>
        <p:nvGrpSpPr>
          <p:cNvPr id="7" name="Group 6"/>
          <p:cNvGrpSpPr/>
          <p:nvPr/>
        </p:nvGrpSpPr>
        <p:grpSpPr>
          <a:xfrm>
            <a:off x="3277050" y="2908319"/>
            <a:ext cx="2960178" cy="677485"/>
            <a:chOff x="3248508" y="1842419"/>
            <a:chExt cx="2960178" cy="1204420"/>
          </a:xfrm>
        </p:grpSpPr>
        <p:grpSp>
          <p:nvGrpSpPr>
            <p:cNvPr id="8" name="Group 7"/>
            <p:cNvGrpSpPr/>
            <p:nvPr/>
          </p:nvGrpSpPr>
          <p:grpSpPr>
            <a:xfrm>
              <a:off x="3325018" y="1842419"/>
              <a:ext cx="2883668" cy="670277"/>
              <a:chOff x="3325015" y="1400296"/>
              <a:chExt cx="2883668" cy="670277"/>
            </a:xfrm>
          </p:grpSpPr>
          <p:sp>
            <p:nvSpPr>
              <p:cNvPr id="10" name="TextBox 9"/>
              <p:cNvSpPr txBox="1"/>
              <p:nvPr/>
            </p:nvSpPr>
            <p:spPr>
              <a:xfrm>
                <a:off x="3325015" y="1400296"/>
                <a:ext cx="2871787" cy="17066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JAMES MARK SMITH</a:t>
                </a:r>
              </a:p>
            </p:txBody>
          </p:sp>
          <p:sp>
            <p:nvSpPr>
              <p:cNvPr id="11" name="TextBox 10"/>
              <p:cNvSpPr txBox="1"/>
              <p:nvPr/>
            </p:nvSpPr>
            <p:spPr>
              <a:xfrm>
                <a:off x="3336890" y="1695118"/>
                <a:ext cx="2871793" cy="375455"/>
              </a:xfrm>
              <a:prstGeom prst="rect">
                <a:avLst/>
              </a:prstGeom>
            </p:spPr>
            <p:txBody>
              <a:bodyPr vert="horz" wrap="none" lIns="0" tIns="0" rIns="0" bIns="0" rtlCol="0" anchor="t">
                <a:noAutofit/>
              </a:bodyPr>
              <a:lstStyle/>
              <a:p>
                <a:pPr defTabSz="914270"/>
                <a:r>
                  <a:rPr lang="en-GB" sz="2000" b="1" dirty="0">
                    <a:solidFill>
                      <a:srgbClr val="8031A7"/>
                    </a:solidFill>
                    <a:latin typeface="Vladimir Script" panose="03050402040407070305" pitchFamily="66" charset="0"/>
                  </a:rPr>
                  <a:t>James Smith</a:t>
                </a:r>
              </a:p>
            </p:txBody>
          </p:sp>
        </p:grpSp>
        <p:sp>
          <p:nvSpPr>
            <p:cNvPr id="9" name="TextBox 8"/>
            <p:cNvSpPr txBox="1"/>
            <p:nvPr/>
          </p:nvSpPr>
          <p:spPr>
            <a:xfrm>
              <a:off x="3248508" y="2826974"/>
              <a:ext cx="2452374" cy="219865"/>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0  2     0  5     2   0   2   0</a:t>
              </a:r>
            </a:p>
          </p:txBody>
        </p:sp>
      </p:grpSp>
      <p:grpSp>
        <p:nvGrpSpPr>
          <p:cNvPr id="12" name="Group 11"/>
          <p:cNvGrpSpPr/>
          <p:nvPr/>
        </p:nvGrpSpPr>
        <p:grpSpPr>
          <a:xfrm>
            <a:off x="3315566" y="4356647"/>
            <a:ext cx="2909786" cy="704998"/>
            <a:chOff x="3257659" y="3252797"/>
            <a:chExt cx="2909786" cy="1253330"/>
          </a:xfrm>
        </p:grpSpPr>
        <p:sp>
          <p:nvSpPr>
            <p:cNvPr id="13" name="TextBox 12"/>
            <p:cNvSpPr txBox="1"/>
            <p:nvPr/>
          </p:nvSpPr>
          <p:spPr>
            <a:xfrm>
              <a:off x="3295658" y="3252797"/>
              <a:ext cx="2871787" cy="257701"/>
            </a:xfrm>
            <a:prstGeom prst="rect">
              <a:avLst/>
            </a:prstGeom>
          </p:spPr>
          <p:txBody>
            <a:bodyPr vert="horz" wrap="none" lIns="0" tIns="0" rIns="0" bIns="0" rtlCol="0" anchor="t">
              <a:normAutofit lnSpcReduction="10000"/>
            </a:bodyPr>
            <a:lstStyle/>
            <a:p>
              <a:pPr defTabSz="914270"/>
              <a:r>
                <a:rPr lang="en-GB" sz="1000" dirty="0">
                  <a:solidFill>
                    <a:srgbClr val="8031A7"/>
                  </a:solidFill>
                  <a:latin typeface="Arial Black" panose="020B0A04020102020204" pitchFamily="34" charset="0"/>
                </a:rPr>
                <a:t>JENNIFER EDWARDS</a:t>
              </a:r>
            </a:p>
          </p:txBody>
        </p:sp>
        <p:sp>
          <p:nvSpPr>
            <p:cNvPr id="14" name="TextBox 13"/>
            <p:cNvSpPr txBox="1"/>
            <p:nvPr/>
          </p:nvSpPr>
          <p:spPr>
            <a:xfrm>
              <a:off x="3295658" y="3602504"/>
              <a:ext cx="2786063" cy="475451"/>
            </a:xfrm>
            <a:prstGeom prst="rect">
              <a:avLst/>
            </a:prstGeom>
          </p:spPr>
          <p:txBody>
            <a:bodyPr vert="horz" wrap="none" lIns="0" tIns="0" rIns="0" bIns="0" rtlCol="0" anchor="t">
              <a:noAutofit/>
            </a:bodyPr>
            <a:lstStyle/>
            <a:p>
              <a:pPr defTabSz="914270"/>
              <a:r>
                <a:rPr lang="en-GB" sz="2000" b="1" dirty="0">
                  <a:solidFill>
                    <a:srgbClr val="8031A7"/>
                  </a:solidFill>
                  <a:latin typeface="Vladimir Script" panose="03050402040407070305" pitchFamily="66" charset="0"/>
                </a:rPr>
                <a:t>Jennifer Edwards</a:t>
              </a:r>
            </a:p>
          </p:txBody>
        </p:sp>
        <p:sp>
          <p:nvSpPr>
            <p:cNvPr id="15" name="TextBox 14"/>
            <p:cNvSpPr txBox="1"/>
            <p:nvPr/>
          </p:nvSpPr>
          <p:spPr>
            <a:xfrm>
              <a:off x="3257659" y="4313247"/>
              <a:ext cx="2207419" cy="19288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0  3    0   5     2  0   2   0</a:t>
              </a:r>
            </a:p>
          </p:txBody>
        </p:sp>
      </p:grpSp>
    </p:spTree>
    <p:extLst>
      <p:ext uri="{BB962C8B-B14F-4D97-AF65-F5344CB8AC3E}">
        <p14:creationId xmlns:p14="http://schemas.microsoft.com/office/powerpoint/2010/main" val="13217537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293076" y="835806"/>
            <a:ext cx="2920938" cy="680740"/>
            <a:chOff x="3246501" y="3381648"/>
            <a:chExt cx="2920938" cy="1210204"/>
          </a:xfrm>
        </p:grpSpPr>
        <p:sp>
          <p:nvSpPr>
            <p:cNvPr id="7" name="TextBox 6"/>
            <p:cNvSpPr txBox="1"/>
            <p:nvPr/>
          </p:nvSpPr>
          <p:spPr>
            <a:xfrm>
              <a:off x="3295652" y="3381648"/>
              <a:ext cx="2871787" cy="257701"/>
            </a:xfrm>
            <a:prstGeom prst="rect">
              <a:avLst/>
            </a:prstGeom>
          </p:spPr>
          <p:txBody>
            <a:bodyPr vert="horz" wrap="none" lIns="0" tIns="0" rIns="0" bIns="0" rtlCol="0" anchor="t">
              <a:normAutofit lnSpcReduction="10000"/>
            </a:bodyPr>
            <a:lstStyle/>
            <a:p>
              <a:pPr defTabSz="914270"/>
              <a:r>
                <a:rPr lang="en-GB" sz="1050" dirty="0">
                  <a:solidFill>
                    <a:srgbClr val="8031A7"/>
                  </a:solidFill>
                  <a:latin typeface="Arial Black" panose="020B0A04020102020204" pitchFamily="34" charset="0"/>
                </a:rPr>
                <a:t>JENNIFER EDWARDS</a:t>
              </a:r>
            </a:p>
          </p:txBody>
        </p:sp>
        <p:sp>
          <p:nvSpPr>
            <p:cNvPr id="8" name="TextBox 7"/>
            <p:cNvSpPr txBox="1"/>
            <p:nvPr/>
          </p:nvSpPr>
          <p:spPr>
            <a:xfrm>
              <a:off x="3286126" y="3727260"/>
              <a:ext cx="2786063" cy="475450"/>
            </a:xfrm>
            <a:prstGeom prst="rect">
              <a:avLst/>
            </a:prstGeom>
          </p:spPr>
          <p:txBody>
            <a:bodyPr vert="horz" wrap="none" lIns="0" tIns="0" rIns="0" bIns="0" rtlCol="0" anchor="t">
              <a:noAutofit/>
            </a:bodyPr>
            <a:lstStyle/>
            <a:p>
              <a:pPr defTabSz="914270"/>
              <a:r>
                <a:rPr lang="en-GB" sz="2000" b="1" dirty="0">
                  <a:solidFill>
                    <a:srgbClr val="8031A7"/>
                  </a:solidFill>
                  <a:latin typeface="Vladimir Script" panose="03050402040407070305" pitchFamily="66" charset="0"/>
                </a:rPr>
                <a:t>Jennifer Edwards</a:t>
              </a:r>
            </a:p>
          </p:txBody>
        </p:sp>
        <p:sp>
          <p:nvSpPr>
            <p:cNvPr id="9" name="TextBox 8"/>
            <p:cNvSpPr txBox="1"/>
            <p:nvPr/>
          </p:nvSpPr>
          <p:spPr>
            <a:xfrm>
              <a:off x="3246501" y="4398972"/>
              <a:ext cx="2207419" cy="19288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0  3     0  5     2   0  2   0</a:t>
              </a:r>
            </a:p>
          </p:txBody>
        </p:sp>
      </p:grpSp>
      <p:grpSp>
        <p:nvGrpSpPr>
          <p:cNvPr id="10" name="Group 9"/>
          <p:cNvGrpSpPr/>
          <p:nvPr/>
        </p:nvGrpSpPr>
        <p:grpSpPr>
          <a:xfrm>
            <a:off x="3273818" y="2314147"/>
            <a:ext cx="2966915" cy="675584"/>
            <a:chOff x="3236767" y="2251433"/>
            <a:chExt cx="2966915" cy="1201037"/>
          </a:xfrm>
        </p:grpSpPr>
        <p:sp>
          <p:nvSpPr>
            <p:cNvPr id="11" name="TextBox 10"/>
            <p:cNvSpPr txBox="1"/>
            <p:nvPr/>
          </p:nvSpPr>
          <p:spPr>
            <a:xfrm>
              <a:off x="3331895" y="2251433"/>
              <a:ext cx="2871787" cy="207753"/>
            </a:xfrm>
            <a:prstGeom prst="rect">
              <a:avLst/>
            </a:prstGeom>
          </p:spPr>
          <p:txBody>
            <a:bodyPr vert="horz" wrap="none" lIns="0" tIns="0" rIns="0" bIns="0" rtlCol="0" anchor="t">
              <a:normAutofit fontScale="85000" lnSpcReduction="20000"/>
            </a:bodyPr>
            <a:lstStyle/>
            <a:p>
              <a:pPr defTabSz="914270"/>
              <a:r>
                <a:rPr lang="en-GB" sz="1100" dirty="0">
                  <a:solidFill>
                    <a:srgbClr val="8031A7"/>
                  </a:solidFill>
                  <a:latin typeface="Arial Black" panose="020B0A04020102020204" pitchFamily="34" charset="0"/>
                </a:rPr>
                <a:t>BRIAN JONES</a:t>
              </a:r>
            </a:p>
          </p:txBody>
        </p:sp>
        <p:sp>
          <p:nvSpPr>
            <p:cNvPr id="12" name="TextBox 11"/>
            <p:cNvSpPr txBox="1"/>
            <p:nvPr/>
          </p:nvSpPr>
          <p:spPr>
            <a:xfrm>
              <a:off x="3305177" y="2600517"/>
              <a:ext cx="2776537" cy="355706"/>
            </a:xfrm>
            <a:prstGeom prst="rect">
              <a:avLst/>
            </a:prstGeom>
          </p:spPr>
          <p:txBody>
            <a:bodyPr vert="horz" wrap="none" lIns="0" tIns="0" rIns="0" bIns="0" rtlCol="0" anchor="t">
              <a:noAutofit/>
            </a:bodyPr>
            <a:lstStyle/>
            <a:p>
              <a:pPr defTabSz="914270"/>
              <a:r>
                <a:rPr lang="en-GB" b="1" dirty="0">
                  <a:solidFill>
                    <a:srgbClr val="8031A7"/>
                  </a:solidFill>
                  <a:latin typeface="Vladimir Script" panose="03050402040407070305" pitchFamily="66" charset="0"/>
                </a:rPr>
                <a:t>Brian Jones</a:t>
              </a:r>
            </a:p>
          </p:txBody>
        </p:sp>
        <p:sp>
          <p:nvSpPr>
            <p:cNvPr id="13" name="TextBox 12"/>
            <p:cNvSpPr txBox="1"/>
            <p:nvPr/>
          </p:nvSpPr>
          <p:spPr>
            <a:xfrm>
              <a:off x="3236767" y="3259590"/>
              <a:ext cx="2330441" cy="192880"/>
            </a:xfrm>
            <a:prstGeom prst="rect">
              <a:avLst/>
            </a:prstGeom>
          </p:spPr>
          <p:txBody>
            <a:bodyPr vert="horz" wrap="none" lIns="0" tIns="0" rIns="0" bIns="0" rtlCol="0" anchor="t">
              <a:noAutofit/>
            </a:bodyPr>
            <a:lstStyle/>
            <a:p>
              <a:pPr defTabSz="914270"/>
              <a:r>
                <a:rPr lang="en-GB" sz="1000" dirty="0">
                  <a:solidFill>
                    <a:srgbClr val="8031A7"/>
                  </a:solidFill>
                  <a:latin typeface="Arial Black" panose="020B0A04020102020204" pitchFamily="34" charset="0"/>
                </a:rPr>
                <a:t> 0  4     0  5     2   0   2  0</a:t>
              </a:r>
            </a:p>
          </p:txBody>
        </p:sp>
      </p:grpSp>
    </p:spTree>
    <p:extLst>
      <p:ext uri="{BB962C8B-B14F-4D97-AF65-F5344CB8AC3E}">
        <p14:creationId xmlns:p14="http://schemas.microsoft.com/office/powerpoint/2010/main" val="1737180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5"/>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35"/>
            <a:ext cx="9143999"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725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58</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Ticking all the boxes</a:t>
            </a:r>
          </a:p>
        </p:txBody>
      </p:sp>
      <p:grpSp>
        <p:nvGrpSpPr>
          <p:cNvPr id="8" name="Group 19"/>
          <p:cNvGrpSpPr>
            <a:grpSpLocks/>
          </p:cNvGrpSpPr>
          <p:nvPr/>
        </p:nvGrpSpPr>
        <p:grpSpPr bwMode="auto">
          <a:xfrm>
            <a:off x="1427661" y="2391938"/>
            <a:ext cx="3039615" cy="431007"/>
            <a:chOff x="1352701" y="3140968"/>
            <a:chExt cx="4052720" cy="576065"/>
          </a:xfrm>
        </p:grpSpPr>
        <p:cxnSp>
          <p:nvCxnSpPr>
            <p:cNvPr id="9" name="Straight Connector 8"/>
            <p:cNvCxnSpPr/>
            <p:nvPr/>
          </p:nvCxnSpPr>
          <p:spPr>
            <a:xfrm>
              <a:off x="1547305" y="3140968"/>
              <a:ext cx="366351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21"/>
            <p:cNvSpPr>
              <a:spLocks noChangeArrowheads="1"/>
            </p:cNvSpPr>
            <p:nvPr/>
          </p:nvSpPr>
          <p:spPr bwMode="auto">
            <a:xfrm>
              <a:off x="1352701" y="3212976"/>
              <a:ext cx="4052720" cy="493633"/>
            </a:xfrm>
            <a:prstGeom prst="rect">
              <a:avLst/>
            </a:prstGeom>
            <a:noFill/>
            <a:ln w="9525">
              <a:noFill/>
              <a:miter lim="800000"/>
              <a:headEnd/>
              <a:tailEnd/>
            </a:ln>
          </p:spPr>
          <p:txBody>
            <a:bodyPr wrap="none">
              <a:spAutoFit/>
            </a:bodyPr>
            <a:lstStyle/>
            <a:p>
              <a:pPr defTabSz="914270"/>
              <a:r>
                <a:rPr lang="en-GB" dirty="0">
                  <a:solidFill>
                    <a:srgbClr val="8031A7"/>
                  </a:solidFill>
                </a:rPr>
                <a:t>Net estate value 	£750,000</a:t>
              </a:r>
            </a:p>
          </p:txBody>
        </p:sp>
        <p:cxnSp>
          <p:nvCxnSpPr>
            <p:cNvPr id="11" name="Straight Connector 10"/>
            <p:cNvCxnSpPr/>
            <p:nvPr/>
          </p:nvCxnSpPr>
          <p:spPr>
            <a:xfrm flipV="1">
              <a:off x="1547305" y="3717032"/>
              <a:ext cx="3678028"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29"/>
          <p:cNvGrpSpPr>
            <a:grpSpLocks/>
          </p:cNvGrpSpPr>
          <p:nvPr/>
        </p:nvGrpSpPr>
        <p:grpSpPr bwMode="auto">
          <a:xfrm>
            <a:off x="1424039" y="3024299"/>
            <a:ext cx="3054041" cy="747157"/>
            <a:chOff x="1403648" y="3728363"/>
            <a:chExt cx="4071871" cy="996781"/>
          </a:xfrm>
        </p:grpSpPr>
        <p:sp>
          <p:nvSpPr>
            <p:cNvPr id="13" name="Rectangle 22"/>
            <p:cNvSpPr>
              <a:spLocks noChangeArrowheads="1"/>
            </p:cNvSpPr>
            <p:nvPr/>
          </p:nvSpPr>
          <p:spPr bwMode="auto">
            <a:xfrm>
              <a:off x="1403648" y="3728363"/>
              <a:ext cx="4071871" cy="492725"/>
            </a:xfrm>
            <a:prstGeom prst="rect">
              <a:avLst/>
            </a:prstGeom>
            <a:noFill/>
            <a:ln w="9525">
              <a:noFill/>
              <a:miter lim="800000"/>
              <a:headEnd/>
              <a:tailEnd/>
            </a:ln>
          </p:spPr>
          <p:txBody>
            <a:bodyPr wrap="none">
              <a:spAutoFit/>
            </a:bodyPr>
            <a:lstStyle/>
            <a:p>
              <a:pPr defTabSz="914270"/>
              <a:r>
                <a:rPr lang="en-GB" dirty="0">
                  <a:solidFill>
                    <a:srgbClr val="8031A7"/>
                  </a:solidFill>
                </a:rPr>
                <a:t>Nil rate band  	£650,000</a:t>
              </a:r>
            </a:p>
          </p:txBody>
        </p:sp>
        <p:sp>
          <p:nvSpPr>
            <p:cNvPr id="14" name="Rectangle 25"/>
            <p:cNvSpPr>
              <a:spLocks noChangeArrowheads="1"/>
            </p:cNvSpPr>
            <p:nvPr/>
          </p:nvSpPr>
          <p:spPr bwMode="auto">
            <a:xfrm>
              <a:off x="1403648" y="4221088"/>
              <a:ext cx="4056912" cy="492725"/>
            </a:xfrm>
            <a:prstGeom prst="rect">
              <a:avLst/>
            </a:prstGeom>
            <a:noFill/>
            <a:ln w="9525">
              <a:noFill/>
              <a:miter lim="800000"/>
              <a:headEnd/>
              <a:tailEnd/>
            </a:ln>
          </p:spPr>
          <p:txBody>
            <a:bodyPr wrap="none">
              <a:spAutoFit/>
            </a:bodyPr>
            <a:lstStyle/>
            <a:p>
              <a:pPr defTabSz="914270"/>
              <a:r>
                <a:rPr lang="en-GB" dirty="0">
                  <a:solidFill>
                    <a:srgbClr val="8031A7"/>
                  </a:solidFill>
                </a:rPr>
                <a:t>Liable for IHT	£100,000</a:t>
              </a:r>
            </a:p>
          </p:txBody>
        </p:sp>
        <p:cxnSp>
          <p:nvCxnSpPr>
            <p:cNvPr id="15" name="Straight Connector 14"/>
            <p:cNvCxnSpPr/>
            <p:nvPr/>
          </p:nvCxnSpPr>
          <p:spPr>
            <a:xfrm>
              <a:off x="1548104" y="4725144"/>
              <a:ext cx="378422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Rectangle 15"/>
          <p:cNvSpPr>
            <a:spLocks noChangeArrowheads="1"/>
          </p:cNvSpPr>
          <p:nvPr/>
        </p:nvSpPr>
        <p:spPr bwMode="auto">
          <a:xfrm>
            <a:off x="1459316" y="1898565"/>
            <a:ext cx="3019096" cy="346249"/>
          </a:xfrm>
          <a:prstGeom prst="rect">
            <a:avLst/>
          </a:prstGeom>
          <a:noFill/>
          <a:ln w="9525">
            <a:noFill/>
            <a:miter lim="800000"/>
            <a:headEnd/>
            <a:tailEnd/>
          </a:ln>
        </p:spPr>
        <p:txBody>
          <a:bodyPr wrap="none" lIns="68580" tIns="34290" rIns="68580" bIns="34290">
            <a:spAutoFit/>
          </a:bodyPr>
          <a:lstStyle/>
          <a:p>
            <a:pPr defTabSz="914270"/>
            <a:r>
              <a:rPr lang="en-GB" dirty="0">
                <a:solidFill>
                  <a:srgbClr val="8031A7"/>
                </a:solidFill>
              </a:rPr>
              <a:t>Taxable estate	£500,000</a:t>
            </a:r>
          </a:p>
        </p:txBody>
      </p:sp>
      <p:grpSp>
        <p:nvGrpSpPr>
          <p:cNvPr id="21" name="Group 20"/>
          <p:cNvGrpSpPr/>
          <p:nvPr/>
        </p:nvGrpSpPr>
        <p:grpSpPr>
          <a:xfrm>
            <a:off x="4726381" y="974900"/>
            <a:ext cx="4108863" cy="2936305"/>
            <a:chOff x="4726379" y="974899"/>
            <a:chExt cx="4108863" cy="2936305"/>
          </a:xfrm>
        </p:grpSpPr>
        <p:sp>
          <p:nvSpPr>
            <p:cNvPr id="5" name="Rectangle 4"/>
            <p:cNvSpPr/>
            <p:nvPr/>
          </p:nvSpPr>
          <p:spPr>
            <a:xfrm>
              <a:off x="4726379" y="1307306"/>
              <a:ext cx="4108863" cy="2603898"/>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endParaRPr lang="en-GB">
                <a:solidFill>
                  <a:prstClr val="white"/>
                </a:solidFill>
              </a:endParaRPr>
            </a:p>
          </p:txBody>
        </p:sp>
        <p:sp>
          <p:nvSpPr>
            <p:cNvPr id="22" name="Rectangle 21"/>
            <p:cNvSpPr/>
            <p:nvPr/>
          </p:nvSpPr>
          <p:spPr>
            <a:xfrm>
              <a:off x="4726379" y="974899"/>
              <a:ext cx="4108863" cy="346249"/>
            </a:xfrm>
            <a:prstGeom prst="rect">
              <a:avLst/>
            </a:prstGeom>
            <a:solidFill>
              <a:schemeClr val="tx2">
                <a:lumMod val="20000"/>
                <a:lumOff val="80000"/>
              </a:schemeClr>
            </a:solidFill>
          </p:spPr>
          <p:txBody>
            <a:bodyPr wrap="square" lIns="68580" tIns="34290" rIns="68580" bIns="34290">
              <a:spAutoFit/>
            </a:bodyPr>
            <a:lstStyle/>
            <a:p>
              <a:pPr algn="r" defTabSz="914270">
                <a:defRPr/>
              </a:pPr>
              <a:r>
                <a:rPr lang="en-GB" dirty="0">
                  <a:solidFill>
                    <a:srgbClr val="8031A7"/>
                  </a:solidFill>
                </a:rPr>
                <a:t>Royal London Discretionary Gift Trust</a:t>
              </a:r>
            </a:p>
          </p:txBody>
        </p:sp>
      </p:grpSp>
      <p:sp>
        <p:nvSpPr>
          <p:cNvPr id="23" name="Rectangle 22"/>
          <p:cNvSpPr/>
          <p:nvPr/>
        </p:nvSpPr>
        <p:spPr>
          <a:xfrm>
            <a:off x="3295650" y="2445815"/>
            <a:ext cx="1169938" cy="346249"/>
          </a:xfrm>
          <a:prstGeom prst="rect">
            <a:avLst/>
          </a:prstGeom>
          <a:solidFill>
            <a:schemeClr val="tx2">
              <a:lumMod val="20000"/>
              <a:lumOff val="80000"/>
            </a:schemeClr>
          </a:solidFill>
        </p:spPr>
        <p:txBody>
          <a:bodyPr wrap="square" lIns="68580" tIns="34290" rIns="68580" bIns="34290">
            <a:spAutoFit/>
          </a:bodyPr>
          <a:lstStyle/>
          <a:p>
            <a:pPr algn="r" defTabSz="914270">
              <a:defRPr/>
            </a:pPr>
            <a:r>
              <a:rPr lang="en-GB" dirty="0">
                <a:solidFill>
                  <a:srgbClr val="8031A7"/>
                </a:solidFill>
              </a:rPr>
              <a:t>£500,000</a:t>
            </a:r>
          </a:p>
        </p:txBody>
      </p:sp>
      <p:sp>
        <p:nvSpPr>
          <p:cNvPr id="24" name="Rectangle 23"/>
          <p:cNvSpPr/>
          <p:nvPr/>
        </p:nvSpPr>
        <p:spPr>
          <a:xfrm>
            <a:off x="3295650" y="3405170"/>
            <a:ext cx="1169938" cy="346249"/>
          </a:xfrm>
          <a:prstGeom prst="rect">
            <a:avLst/>
          </a:prstGeom>
          <a:solidFill>
            <a:schemeClr val="tx2">
              <a:lumMod val="20000"/>
              <a:lumOff val="80000"/>
            </a:schemeClr>
          </a:solidFill>
        </p:spPr>
        <p:txBody>
          <a:bodyPr wrap="square" lIns="68580" tIns="34290" rIns="68580" bIns="34290">
            <a:spAutoFit/>
          </a:bodyPr>
          <a:lstStyle/>
          <a:p>
            <a:pPr algn="r" defTabSz="914270">
              <a:defRPr/>
            </a:pPr>
            <a:r>
              <a:rPr lang="en-GB" dirty="0">
                <a:solidFill>
                  <a:srgbClr val="8031A7"/>
                </a:solidFill>
              </a:rPr>
              <a:t>£0</a:t>
            </a:r>
          </a:p>
        </p:txBody>
      </p:sp>
      <p:sp>
        <p:nvSpPr>
          <p:cNvPr id="30" name="Rectangle 29"/>
          <p:cNvSpPr/>
          <p:nvPr/>
        </p:nvSpPr>
        <p:spPr>
          <a:xfrm>
            <a:off x="1444923" y="4686444"/>
            <a:ext cx="3825471" cy="307777"/>
          </a:xfrm>
          <a:prstGeom prst="rect">
            <a:avLst/>
          </a:prstGeom>
        </p:spPr>
        <p:txBody>
          <a:bodyPr wrap="none">
            <a:spAutoFit/>
          </a:bodyPr>
          <a:lstStyle/>
          <a:p>
            <a:pPr defTabSz="914270"/>
            <a:r>
              <a:rPr lang="en-GB" sz="1400" dirty="0">
                <a:solidFill>
                  <a:srgbClr val="FF5C39"/>
                </a:solidFill>
                <a:latin typeface="Arial Black" panose="020B0A04020102020204" pitchFamily="34" charset="0"/>
              </a:rPr>
              <a:t>(If 3% fee charged for probate work)</a:t>
            </a:r>
            <a:endParaRPr lang="en-GB" sz="1400" dirty="0">
              <a:solidFill>
                <a:srgbClr val="8031A7"/>
              </a:solidFill>
              <a:latin typeface="Arial Black" panose="020B0A04020102020204" pitchFamily="34" charset="0"/>
            </a:endParaRPr>
          </a:p>
        </p:txBody>
      </p:sp>
      <p:sp>
        <p:nvSpPr>
          <p:cNvPr id="31" name="Rectangle 30"/>
          <p:cNvSpPr/>
          <p:nvPr/>
        </p:nvSpPr>
        <p:spPr>
          <a:xfrm>
            <a:off x="622849" y="937974"/>
            <a:ext cx="1261884" cy="338554"/>
          </a:xfrm>
          <a:prstGeom prst="rect">
            <a:avLst/>
          </a:prstGeom>
        </p:spPr>
        <p:txBody>
          <a:bodyPr wrap="none">
            <a:spAutoFit/>
          </a:bodyPr>
          <a:lstStyle/>
          <a:p>
            <a:pPr defTabSz="914270"/>
            <a:r>
              <a:rPr lang="en-GB" sz="1600" dirty="0">
                <a:solidFill>
                  <a:srgbClr val="8031A7"/>
                </a:solidFill>
              </a:rPr>
              <a:t>Bob’s estate</a:t>
            </a:r>
          </a:p>
        </p:txBody>
      </p:sp>
      <p:sp>
        <p:nvSpPr>
          <p:cNvPr id="35" name="Rectangle 34"/>
          <p:cNvSpPr/>
          <p:nvPr/>
        </p:nvSpPr>
        <p:spPr>
          <a:xfrm>
            <a:off x="4726381" y="4004513"/>
            <a:ext cx="2478899" cy="694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dirty="0">
                <a:solidFill>
                  <a:prstClr val="white"/>
                </a:solidFill>
              </a:rPr>
              <a:t>£47,500 saving </a:t>
            </a:r>
          </a:p>
          <a:p>
            <a:pPr algn="ctr" defTabSz="914270"/>
            <a:r>
              <a:rPr lang="en-GB" dirty="0">
                <a:solidFill>
                  <a:prstClr val="white"/>
                </a:solidFill>
              </a:rPr>
              <a:t>in this example!</a:t>
            </a:r>
          </a:p>
        </p:txBody>
      </p:sp>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457" y="2053525"/>
            <a:ext cx="1172693" cy="165298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379" y="2052299"/>
            <a:ext cx="1166420" cy="165616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39" name="Group 38"/>
          <p:cNvGrpSpPr/>
          <p:nvPr/>
        </p:nvGrpSpPr>
        <p:grpSpPr>
          <a:xfrm>
            <a:off x="1459321" y="1404128"/>
            <a:ext cx="3061724" cy="623248"/>
            <a:chOff x="5232075" y="1431129"/>
            <a:chExt cx="3061724" cy="623248"/>
          </a:xfrm>
        </p:grpSpPr>
        <p:sp>
          <p:nvSpPr>
            <p:cNvPr id="40" name="Rectangle 39"/>
            <p:cNvSpPr/>
            <p:nvPr/>
          </p:nvSpPr>
          <p:spPr>
            <a:xfrm>
              <a:off x="5232075" y="1474629"/>
              <a:ext cx="3061724" cy="52114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endParaRPr lang="en-GB" dirty="0">
                <a:solidFill>
                  <a:srgbClr val="8031A7"/>
                </a:solidFill>
              </a:endParaRPr>
            </a:p>
          </p:txBody>
        </p:sp>
        <p:sp>
          <p:nvSpPr>
            <p:cNvPr id="41" name="Rectangle 40"/>
            <p:cNvSpPr>
              <a:spLocks noChangeArrowheads="1"/>
            </p:cNvSpPr>
            <p:nvPr/>
          </p:nvSpPr>
          <p:spPr bwMode="auto">
            <a:xfrm>
              <a:off x="5232075" y="1431129"/>
              <a:ext cx="1985159" cy="623248"/>
            </a:xfrm>
            <a:prstGeom prst="rect">
              <a:avLst/>
            </a:prstGeom>
            <a:noFill/>
            <a:ln w="9525">
              <a:noFill/>
              <a:miter lim="800000"/>
              <a:headEnd/>
              <a:tailEnd/>
            </a:ln>
          </p:spPr>
          <p:txBody>
            <a:bodyPr wrap="none" lIns="68580" tIns="34290" rIns="68580" bIns="34290">
              <a:spAutoFit/>
            </a:bodyPr>
            <a:lstStyle/>
            <a:p>
              <a:pPr defTabSz="914270"/>
              <a:r>
                <a:rPr lang="en-GB" dirty="0">
                  <a:solidFill>
                    <a:srgbClr val="8031A7"/>
                  </a:solidFill>
                </a:rPr>
                <a:t>Royal London </a:t>
              </a:r>
            </a:p>
            <a:p>
              <a:pPr defTabSz="914270"/>
              <a:r>
                <a:rPr lang="en-GB" dirty="0">
                  <a:solidFill>
                    <a:srgbClr val="8031A7"/>
                  </a:solidFill>
                </a:rPr>
                <a:t>Life Cover	</a:t>
              </a:r>
            </a:p>
          </p:txBody>
        </p:sp>
        <p:sp>
          <p:nvSpPr>
            <p:cNvPr id="42" name="Rectangle 41"/>
            <p:cNvSpPr/>
            <p:nvPr/>
          </p:nvSpPr>
          <p:spPr>
            <a:xfrm>
              <a:off x="7032563" y="1558087"/>
              <a:ext cx="1205779" cy="369332"/>
            </a:xfrm>
            <a:prstGeom prst="rect">
              <a:avLst/>
            </a:prstGeom>
          </p:spPr>
          <p:txBody>
            <a:bodyPr wrap="none">
              <a:spAutoFit/>
            </a:bodyPr>
            <a:lstStyle/>
            <a:p>
              <a:pPr defTabSz="914270"/>
              <a:r>
                <a:rPr lang="en-GB" dirty="0">
                  <a:solidFill>
                    <a:srgbClr val="8031A7"/>
                  </a:solidFill>
                </a:rPr>
                <a:t>£250,000</a:t>
              </a:r>
            </a:p>
          </p:txBody>
        </p:sp>
      </p:grpSp>
      <p:sp>
        <p:nvSpPr>
          <p:cNvPr id="44" name="Rectangle 22"/>
          <p:cNvSpPr>
            <a:spLocks noChangeArrowheads="1"/>
          </p:cNvSpPr>
          <p:nvPr/>
        </p:nvSpPr>
        <p:spPr bwMode="auto">
          <a:xfrm>
            <a:off x="1424373" y="3911204"/>
            <a:ext cx="2185214" cy="369332"/>
          </a:xfrm>
          <a:prstGeom prst="rect">
            <a:avLst/>
          </a:prstGeom>
          <a:noFill/>
          <a:ln w="9525">
            <a:noFill/>
            <a:miter lim="800000"/>
            <a:headEnd/>
            <a:tailEnd/>
          </a:ln>
        </p:spPr>
        <p:txBody>
          <a:bodyPr wrap="none">
            <a:spAutoFit/>
          </a:bodyPr>
          <a:lstStyle/>
          <a:p>
            <a:pPr defTabSz="914270"/>
            <a:r>
              <a:rPr lang="en-GB" dirty="0">
                <a:solidFill>
                  <a:srgbClr val="FF5C39"/>
                </a:solidFill>
                <a:latin typeface="Arial Black" panose="020B0A04020102020204" pitchFamily="34" charset="0"/>
              </a:rPr>
              <a:t>Tax bill	  </a:t>
            </a:r>
          </a:p>
        </p:txBody>
      </p:sp>
      <p:sp>
        <p:nvSpPr>
          <p:cNvPr id="25" name="Rectangle 24"/>
          <p:cNvSpPr/>
          <p:nvPr/>
        </p:nvSpPr>
        <p:spPr>
          <a:xfrm>
            <a:off x="3295650" y="3911205"/>
            <a:ext cx="1169938" cy="346249"/>
          </a:xfrm>
          <a:prstGeom prst="rect">
            <a:avLst/>
          </a:prstGeom>
          <a:solidFill>
            <a:schemeClr val="tx2">
              <a:lumMod val="20000"/>
              <a:lumOff val="80000"/>
            </a:schemeClr>
          </a:solidFill>
        </p:spPr>
        <p:txBody>
          <a:bodyPr wrap="square" lIns="68580" tIns="34290" rIns="68580" bIns="34290">
            <a:spAutoFit/>
          </a:bodyPr>
          <a:lstStyle/>
          <a:p>
            <a:pPr algn="r" defTabSz="914270">
              <a:defRPr/>
            </a:pPr>
            <a:r>
              <a:rPr lang="en-GB" dirty="0">
                <a:solidFill>
                  <a:srgbClr val="FF5C39"/>
                </a:solidFill>
                <a:latin typeface="Arial Black" panose="020B0A04020102020204" pitchFamily="34" charset="0"/>
              </a:rPr>
              <a:t>£0</a:t>
            </a:r>
          </a:p>
        </p:txBody>
      </p:sp>
      <p:sp>
        <p:nvSpPr>
          <p:cNvPr id="45" name="Rectangle 22"/>
          <p:cNvSpPr>
            <a:spLocks noChangeArrowheads="1"/>
          </p:cNvSpPr>
          <p:nvPr/>
        </p:nvSpPr>
        <p:spPr bwMode="auto">
          <a:xfrm>
            <a:off x="1438464" y="4280536"/>
            <a:ext cx="2898550" cy="369332"/>
          </a:xfrm>
          <a:prstGeom prst="rect">
            <a:avLst/>
          </a:prstGeom>
          <a:noFill/>
          <a:ln w="9525">
            <a:noFill/>
            <a:miter lim="800000"/>
            <a:headEnd/>
            <a:tailEnd/>
          </a:ln>
        </p:spPr>
        <p:txBody>
          <a:bodyPr wrap="none">
            <a:spAutoFit/>
          </a:bodyPr>
          <a:lstStyle/>
          <a:p>
            <a:pPr defTabSz="914270"/>
            <a:r>
              <a:rPr lang="en-GB" dirty="0">
                <a:solidFill>
                  <a:srgbClr val="FF5C39"/>
                </a:solidFill>
                <a:latin typeface="Arial Black" panose="020B0A04020102020204" pitchFamily="34" charset="0"/>
              </a:rPr>
              <a:t>Probate fee  </a:t>
            </a:r>
            <a:r>
              <a:rPr lang="en-GB" dirty="0">
                <a:solidFill>
                  <a:srgbClr val="FF5C39"/>
                </a:solidFill>
              </a:rPr>
              <a:t>	£22,500</a:t>
            </a:r>
          </a:p>
        </p:txBody>
      </p:sp>
      <p:sp>
        <p:nvSpPr>
          <p:cNvPr id="32" name="Rectangle 31"/>
          <p:cNvSpPr/>
          <p:nvPr/>
        </p:nvSpPr>
        <p:spPr>
          <a:xfrm>
            <a:off x="3295650" y="4315161"/>
            <a:ext cx="1169938" cy="346249"/>
          </a:xfrm>
          <a:prstGeom prst="rect">
            <a:avLst/>
          </a:prstGeom>
          <a:solidFill>
            <a:schemeClr val="tx2">
              <a:lumMod val="20000"/>
              <a:lumOff val="80000"/>
            </a:schemeClr>
          </a:solidFill>
        </p:spPr>
        <p:txBody>
          <a:bodyPr wrap="square" lIns="68580" tIns="34290" rIns="68580" bIns="34290">
            <a:spAutoFit/>
          </a:bodyPr>
          <a:lstStyle/>
          <a:p>
            <a:pPr algn="r" defTabSz="914270">
              <a:defRPr/>
            </a:pPr>
            <a:r>
              <a:rPr lang="en-GB" dirty="0">
                <a:solidFill>
                  <a:srgbClr val="FF5C39"/>
                </a:solidFill>
                <a:latin typeface="Arial Black" panose="020B0A04020102020204" pitchFamily="34" charset="0"/>
              </a:rPr>
              <a:t>£15,000</a:t>
            </a:r>
          </a:p>
        </p:txBody>
      </p:sp>
      <p:pic>
        <p:nvPicPr>
          <p:cNvPr id="34" name="Picture 33">
            <a:extLst>
              <a:ext uri="{FF2B5EF4-FFF2-40B4-BE49-F238E27FC236}">
                <a16:creationId xmlns:a16="http://schemas.microsoft.com/office/drawing/2014/main" xmlns="" id="{F8696048-EBF2-4CF4-848B-9B34DE61CC68}"/>
              </a:ext>
            </a:extLst>
          </p:cNvPr>
          <p:cNvPicPr>
            <a:picLocks noChangeAspect="1"/>
          </p:cNvPicPr>
          <p:nvPr/>
        </p:nvPicPr>
        <p:blipFill>
          <a:blip r:embed="rId4"/>
          <a:srcRect/>
          <a:stretch/>
        </p:blipFill>
        <p:spPr>
          <a:xfrm>
            <a:off x="721733" y="1323057"/>
            <a:ext cx="623248" cy="623248"/>
          </a:xfrm>
          <a:prstGeom prst="rect">
            <a:avLst/>
          </a:prstGeom>
        </p:spPr>
      </p:pic>
    </p:spTree>
    <p:extLst>
      <p:ext uri="{BB962C8B-B14F-4D97-AF65-F5344CB8AC3E}">
        <p14:creationId xmlns:p14="http://schemas.microsoft.com/office/powerpoint/2010/main" val="219973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77778E-7 3.75425E-6 L 0.41233 3.75425E-6 " pathEditMode="relative" rAng="0" ptsTypes="AA">
                                      <p:cBhvr>
                                        <p:cTn id="18" dur="2000" fill="hold"/>
                                        <p:tgtEl>
                                          <p:spTgt spid="39"/>
                                        </p:tgtEl>
                                        <p:attrNameLst>
                                          <p:attrName>ppt_x</p:attrName>
                                          <p:attrName>ppt_y</p:attrName>
                                        </p:attrNameLst>
                                      </p:cBhvr>
                                      <p:rCtr x="20608"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P spid="24" grpId="0" animBg="1"/>
      <p:bldP spid="30" grpId="0"/>
      <p:bldP spid="35" grpId="0" animBg="1"/>
      <p:bldP spid="44" grpId="0"/>
      <p:bldP spid="25" grpId="0" animBg="1"/>
      <p:bldP spid="45" grpId="0"/>
      <p:bldP spid="3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Adding true value</a:t>
            </a:r>
          </a:p>
        </p:txBody>
      </p:sp>
      <p:sp>
        <p:nvSpPr>
          <p:cNvPr id="17" name="TextBox 16"/>
          <p:cNvSpPr txBox="1"/>
          <p:nvPr/>
        </p:nvSpPr>
        <p:spPr>
          <a:xfrm>
            <a:off x="890650" y="1258785"/>
            <a:ext cx="3550722" cy="354508"/>
          </a:xfrm>
          <a:prstGeom prst="rect">
            <a:avLst/>
          </a:prstGeom>
        </p:spPr>
        <p:txBody>
          <a:bodyPr vert="horz" wrap="none" lIns="0" tIns="0" rIns="0" bIns="0" rtlCol="0" anchor="t">
            <a:normAutofit/>
          </a:bodyPr>
          <a:lstStyle/>
          <a:p>
            <a:pPr defTabSz="914270"/>
            <a:r>
              <a:rPr lang="en-GB" dirty="0">
                <a:solidFill>
                  <a:srgbClr val="8031A7"/>
                </a:solidFill>
                <a:latin typeface="Arial Black" panose="020B0A04020102020204" pitchFamily="34" charset="0"/>
              </a:rPr>
              <a:t>Bob before advice		</a:t>
            </a:r>
          </a:p>
        </p:txBody>
      </p:sp>
      <p:sp>
        <p:nvSpPr>
          <p:cNvPr id="19" name="Rectangle 18"/>
          <p:cNvSpPr/>
          <p:nvPr/>
        </p:nvSpPr>
        <p:spPr>
          <a:xfrm>
            <a:off x="771898" y="1613292"/>
            <a:ext cx="3669475" cy="3447098"/>
          </a:xfrm>
          <a:prstGeom prst="rect">
            <a:avLst/>
          </a:prstGeom>
        </p:spPr>
        <p:txBody>
          <a:bodyPr wrap="square">
            <a:spAutoFit/>
          </a:bodyPr>
          <a:lstStyle/>
          <a:p>
            <a:pPr marL="285750" indent="-285750" defTabSz="914270">
              <a:buClr>
                <a:srgbClr val="FF5C39"/>
              </a:buClr>
              <a:buFont typeface="Arial" panose="020B0604020202020204" pitchFamily="34" charset="0"/>
              <a:buChar char="•"/>
            </a:pPr>
            <a:r>
              <a:rPr lang="en-GB" sz="2000" dirty="0">
                <a:solidFill>
                  <a:srgbClr val="8031A7"/>
                </a:solidFill>
              </a:rPr>
              <a:t>Inheritance tax bill of £40k</a:t>
            </a:r>
          </a:p>
          <a:p>
            <a:pPr marL="285750" indent="-285750" defTabSz="914270">
              <a:buClr>
                <a:srgbClr val="FF5C39"/>
              </a:buClr>
              <a:buFont typeface="Arial" panose="020B0604020202020204" pitchFamily="34" charset="0"/>
              <a:buChar char="•"/>
            </a:pPr>
            <a:r>
              <a:rPr lang="en-GB" sz="2000" dirty="0">
                <a:solidFill>
                  <a:srgbClr val="8031A7"/>
                </a:solidFill>
              </a:rPr>
              <a:t>Potential probate fees of £22.5k</a:t>
            </a:r>
          </a:p>
          <a:p>
            <a:pPr marL="285750" indent="-285750" defTabSz="914270">
              <a:buClr>
                <a:srgbClr val="FF5C39"/>
              </a:buClr>
              <a:buFont typeface="Arial" panose="020B0604020202020204" pitchFamily="34" charset="0"/>
              <a:buChar char="•"/>
            </a:pPr>
            <a:r>
              <a:rPr lang="en-GB" sz="2000" dirty="0">
                <a:solidFill>
                  <a:srgbClr val="8031A7"/>
                </a:solidFill>
              </a:rPr>
              <a:t>No guardianship provision</a:t>
            </a:r>
          </a:p>
          <a:p>
            <a:pPr marL="285750" indent="-285750" defTabSz="914270">
              <a:buClr>
                <a:srgbClr val="FF5C39"/>
              </a:buClr>
              <a:buFont typeface="Arial" panose="020B0604020202020204" pitchFamily="34" charset="0"/>
              <a:buChar char="•"/>
            </a:pPr>
            <a:r>
              <a:rPr lang="en-GB" sz="2000" dirty="0">
                <a:solidFill>
                  <a:srgbClr val="8031A7"/>
                </a:solidFill>
              </a:rPr>
              <a:t>Delays in releasing funds from life policy due to probate</a:t>
            </a:r>
          </a:p>
          <a:p>
            <a:pPr marL="285750" indent="-285750" defTabSz="914270">
              <a:buClr>
                <a:srgbClr val="FF5C39"/>
              </a:buClr>
              <a:buFont typeface="Arial" panose="020B0604020202020204" pitchFamily="34" charset="0"/>
              <a:buChar char="•"/>
            </a:pPr>
            <a:r>
              <a:rPr lang="en-GB" sz="2000" dirty="0">
                <a:solidFill>
                  <a:srgbClr val="8031A7"/>
                </a:solidFill>
              </a:rPr>
              <a:t>No provisions for who should receive the funds from the policy</a:t>
            </a:r>
          </a:p>
          <a:p>
            <a:pPr marL="285750" indent="-285750" defTabSz="914270">
              <a:buFont typeface="Arial" panose="020B0604020202020204" pitchFamily="34" charset="0"/>
              <a:buChar char="•"/>
            </a:pPr>
            <a:endParaRPr lang="en-GB" sz="1600" dirty="0">
              <a:solidFill>
                <a:srgbClr val="8031A7"/>
              </a:solidFill>
            </a:endParaRPr>
          </a:p>
        </p:txBody>
      </p:sp>
      <p:sp>
        <p:nvSpPr>
          <p:cNvPr id="34" name="Rectangle 33"/>
          <p:cNvSpPr/>
          <p:nvPr/>
        </p:nvSpPr>
        <p:spPr>
          <a:xfrm>
            <a:off x="4627418" y="1621436"/>
            <a:ext cx="3669475" cy="2862322"/>
          </a:xfrm>
          <a:prstGeom prst="rect">
            <a:avLst/>
          </a:prstGeom>
        </p:spPr>
        <p:txBody>
          <a:bodyPr wrap="square">
            <a:spAutoFit/>
          </a:bodyPr>
          <a:lstStyle/>
          <a:p>
            <a:pPr marL="285750" indent="-285750" defTabSz="914270">
              <a:buClr>
                <a:srgbClr val="FF5C39"/>
              </a:buClr>
              <a:buFont typeface="Arial" panose="020B0604020202020204" pitchFamily="34" charset="0"/>
              <a:buChar char="•"/>
            </a:pPr>
            <a:r>
              <a:rPr lang="en-GB" sz="2000" dirty="0">
                <a:solidFill>
                  <a:srgbClr val="8031A7"/>
                </a:solidFill>
              </a:rPr>
              <a:t>No inheritance tax to pay</a:t>
            </a:r>
          </a:p>
          <a:p>
            <a:pPr marL="285750" indent="-285750" defTabSz="914270">
              <a:buClr>
                <a:srgbClr val="FF5C39"/>
              </a:buClr>
              <a:buFont typeface="Arial" panose="020B0604020202020204" pitchFamily="34" charset="0"/>
              <a:buChar char="•"/>
            </a:pPr>
            <a:r>
              <a:rPr lang="en-GB" sz="2000" dirty="0">
                <a:solidFill>
                  <a:srgbClr val="8031A7"/>
                </a:solidFill>
              </a:rPr>
              <a:t>Reduced probate fees </a:t>
            </a:r>
          </a:p>
          <a:p>
            <a:pPr marL="285750" indent="-285750" defTabSz="914270">
              <a:buClr>
                <a:srgbClr val="FF5C39"/>
              </a:buClr>
              <a:buFont typeface="Arial" panose="020B0604020202020204" pitchFamily="34" charset="0"/>
              <a:buChar char="•"/>
            </a:pPr>
            <a:r>
              <a:rPr lang="en-GB" sz="2000" dirty="0">
                <a:solidFill>
                  <a:srgbClr val="8031A7"/>
                </a:solidFill>
              </a:rPr>
              <a:t>Guardianship provisions set up</a:t>
            </a:r>
          </a:p>
          <a:p>
            <a:pPr marL="285750" indent="-285750" defTabSz="914270">
              <a:buClr>
                <a:srgbClr val="FF5C39"/>
              </a:buClr>
              <a:buFont typeface="Arial" panose="020B0604020202020204" pitchFamily="34" charset="0"/>
              <a:buChar char="•"/>
            </a:pPr>
            <a:r>
              <a:rPr lang="en-GB" sz="2000" dirty="0">
                <a:solidFill>
                  <a:srgbClr val="8031A7"/>
                </a:solidFill>
              </a:rPr>
              <a:t>No delays in releasing funds from life policy </a:t>
            </a:r>
          </a:p>
          <a:p>
            <a:pPr marL="285750" indent="-285750" defTabSz="914270">
              <a:buClr>
                <a:srgbClr val="FF5C39"/>
              </a:buClr>
              <a:buFont typeface="Arial" panose="020B0604020202020204" pitchFamily="34" charset="0"/>
              <a:buChar char="•"/>
            </a:pPr>
            <a:r>
              <a:rPr lang="en-GB" sz="2000" dirty="0">
                <a:solidFill>
                  <a:srgbClr val="8031A7"/>
                </a:solidFill>
              </a:rPr>
              <a:t>Clear instructions for trustees for distribution of funds from the policy </a:t>
            </a:r>
          </a:p>
        </p:txBody>
      </p:sp>
      <p:sp>
        <p:nvSpPr>
          <p:cNvPr id="36" name="TextBox 35"/>
          <p:cNvSpPr txBox="1"/>
          <p:nvPr/>
        </p:nvSpPr>
        <p:spPr>
          <a:xfrm>
            <a:off x="3562833" y="978838"/>
            <a:ext cx="584200" cy="914400"/>
          </a:xfrm>
          <a:prstGeom prst="rect">
            <a:avLst/>
          </a:prstGeom>
        </p:spPr>
        <p:txBody>
          <a:bodyPr vert="horz" wrap="none" lIns="0" tIns="0" rIns="0" bIns="0" rtlCol="0" anchor="t">
            <a:noAutofit/>
          </a:bodyPr>
          <a:lstStyle/>
          <a:p>
            <a:pPr algn="ctr" defTabSz="914270"/>
            <a:r>
              <a:rPr lang="en-GB" sz="4800" dirty="0">
                <a:solidFill>
                  <a:srgbClr val="FF5C39"/>
                </a:solidFill>
                <a:latin typeface="Arial Black" panose="020B0A04020102020204" pitchFamily="34" charset="0"/>
                <a:sym typeface="Wingdings"/>
              </a:rPr>
              <a:t></a:t>
            </a:r>
            <a:endParaRPr lang="en-GB" sz="4800" dirty="0">
              <a:solidFill>
                <a:srgbClr val="FF5C39"/>
              </a:solidFill>
              <a:latin typeface="Arial Black" panose="020B0A04020102020204" pitchFamily="34" charset="0"/>
            </a:endParaRPr>
          </a:p>
        </p:txBody>
      </p:sp>
      <p:sp>
        <p:nvSpPr>
          <p:cNvPr id="37" name="TextBox 36"/>
          <p:cNvSpPr txBox="1"/>
          <p:nvPr/>
        </p:nvSpPr>
        <p:spPr>
          <a:xfrm>
            <a:off x="7220577" y="978838"/>
            <a:ext cx="599402" cy="914400"/>
          </a:xfrm>
          <a:prstGeom prst="rect">
            <a:avLst/>
          </a:prstGeom>
        </p:spPr>
        <p:txBody>
          <a:bodyPr vert="horz" wrap="none" lIns="0" tIns="0" rIns="0" bIns="0" rtlCol="0" anchor="t">
            <a:noAutofit/>
          </a:bodyPr>
          <a:lstStyle/>
          <a:p>
            <a:pPr defTabSz="914270"/>
            <a:r>
              <a:rPr lang="en-GB" sz="4800" dirty="0">
                <a:solidFill>
                  <a:srgbClr val="8031A7"/>
                </a:solidFill>
                <a:latin typeface="Arial Black" panose="020B0A04020102020204" pitchFamily="34" charset="0"/>
                <a:sym typeface="Wingdings"/>
              </a:rPr>
              <a:t></a:t>
            </a:r>
            <a:endParaRPr lang="en-GB" sz="4800" dirty="0">
              <a:solidFill>
                <a:srgbClr val="8031A7"/>
              </a:solidFill>
              <a:latin typeface="Arial Black" panose="020B0A04020102020204" pitchFamily="34" charset="0"/>
            </a:endParaRPr>
          </a:p>
        </p:txBody>
      </p:sp>
      <p:sp>
        <p:nvSpPr>
          <p:cNvPr id="38" name="TextBox 37"/>
          <p:cNvSpPr txBox="1"/>
          <p:nvPr/>
        </p:nvSpPr>
        <p:spPr>
          <a:xfrm>
            <a:off x="4699001" y="1248660"/>
            <a:ext cx="3804886" cy="354508"/>
          </a:xfrm>
          <a:prstGeom prst="rect">
            <a:avLst/>
          </a:prstGeom>
        </p:spPr>
        <p:txBody>
          <a:bodyPr vert="horz" wrap="none" lIns="0" tIns="0" rIns="0" bIns="0" rtlCol="0" anchor="t">
            <a:normAutofit/>
          </a:bodyPr>
          <a:lstStyle/>
          <a:p>
            <a:pPr defTabSz="914270"/>
            <a:r>
              <a:rPr lang="en-GB" dirty="0">
                <a:solidFill>
                  <a:srgbClr val="8031A7"/>
                </a:solidFill>
                <a:latin typeface="Arial Black" panose="020B0A04020102020204" pitchFamily="34" charset="0"/>
              </a:rPr>
              <a:t>Bob after advice</a:t>
            </a:r>
          </a:p>
          <a:p>
            <a:pPr defTabSz="914270"/>
            <a:endParaRPr lang="en-GB" dirty="0">
              <a:solidFill>
                <a:srgbClr val="8031A7"/>
              </a:solidFill>
              <a:latin typeface="Arial Black" panose="020B0A04020102020204" pitchFamily="34" charset="0"/>
            </a:endParaRPr>
          </a:p>
        </p:txBody>
      </p:sp>
    </p:spTree>
    <p:extLst>
      <p:ext uri="{BB962C8B-B14F-4D97-AF65-F5344CB8AC3E}">
        <p14:creationId xmlns:p14="http://schemas.microsoft.com/office/powerpoint/2010/main" val="393422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8518"/>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2D891084-A97C-41AB-B900-3EE9F1D64276}"/>
              </a:ext>
            </a:extLst>
          </p:cNvPr>
          <p:cNvSpPr>
            <a:spLocks noGrp="1"/>
          </p:cNvSpPr>
          <p:nvPr>
            <p:ph type="ctrTitle"/>
          </p:nvPr>
        </p:nvSpPr>
        <p:spPr/>
        <p:txBody>
          <a:bodyPr/>
          <a:lstStyle/>
          <a:p>
            <a:r>
              <a:rPr lang="en-GB" cap="none" dirty="0">
                <a:effectLst>
                  <a:outerShdw blurRad="38100" dist="38100" dir="2700000" algn="tl">
                    <a:srgbClr val="000000">
                      <a:alpha val="43137"/>
                    </a:srgbClr>
                  </a:outerShdw>
                </a:effectLst>
                <a:latin typeface="+mn-lt"/>
              </a:rPr>
              <a:t>It’s all about </a:t>
            </a:r>
          </a:p>
        </p:txBody>
      </p:sp>
      <p:sp>
        <p:nvSpPr>
          <p:cNvPr id="3" name="Subtitle 2">
            <a:extLst>
              <a:ext uri="{FF2B5EF4-FFF2-40B4-BE49-F238E27FC236}">
                <a16:creationId xmlns:a16="http://schemas.microsoft.com/office/drawing/2014/main" xmlns="" id="{F2DAFD53-79CF-420D-9B0F-CC03EE89081E}"/>
              </a:ext>
            </a:extLst>
          </p:cNvPr>
          <p:cNvSpPr>
            <a:spLocks noGrp="1"/>
          </p:cNvSpPr>
          <p:nvPr>
            <p:ph type="subTitle" idx="1"/>
          </p:nvPr>
        </p:nvSpPr>
        <p:spPr/>
        <p:txBody>
          <a:bodyPr/>
          <a:lstStyle/>
          <a:p>
            <a:r>
              <a:rPr lang="en-GB" cap="none" dirty="0" smtClean="0">
                <a:effectLst>
                  <a:outerShdw blurRad="38100" dist="38100" dir="2700000" algn="tl">
                    <a:srgbClr val="000000">
                      <a:alpha val="43137"/>
                    </a:srgbClr>
                  </a:outerShdw>
                </a:effectLst>
              </a:rPr>
              <a:t>Trust!</a:t>
            </a:r>
            <a:endParaRPr lang="en-GB" cap="none" dirty="0">
              <a:effectLst>
                <a:outerShdw blurRad="38100" dist="38100" dir="2700000" algn="tl">
                  <a:srgbClr val="000000">
                    <a:alpha val="43137"/>
                  </a:srgbClr>
                </a:outerShdw>
              </a:effectLst>
            </a:endParaRPr>
          </a:p>
        </p:txBody>
      </p:sp>
      <p:pic>
        <p:nvPicPr>
          <p:cNvPr id="7" name="Picture 2" descr="C:\Users\EColquhoun\Desktop\Presentations\ComplianceWording-Purple.png">
            <a:extLst>
              <a:ext uri="{FF2B5EF4-FFF2-40B4-BE49-F238E27FC236}">
                <a16:creationId xmlns:a16="http://schemas.microsoft.com/office/drawing/2014/main" xmlns="" id="{C5550D12-C578-4A1C-921D-D8B7AFEA1C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298" y="4247137"/>
            <a:ext cx="7464777" cy="451868"/>
          </a:xfrm>
          <a:prstGeom prst="rect">
            <a:avLst/>
          </a:prstGeom>
          <a:solidFill>
            <a:schemeClr val="bg1"/>
          </a:solidFill>
        </p:spPr>
      </p:pic>
      <p:pic>
        <p:nvPicPr>
          <p:cNvPr id="6" name="Picture 2" descr="S:\BRAND PROJECT\Imagery\Logos and Hallmarks\Jpegs\RL_LOGO_RGB_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6602" y="292648"/>
            <a:ext cx="1470486" cy="9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0198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401065"/>
            <a:ext cx="8534400" cy="880802"/>
          </a:xfrm>
        </p:spPr>
        <p:txBody>
          <a:bodyPr/>
          <a:lstStyle/>
          <a:p>
            <a:r>
              <a:rPr lang="en-GB" sz="4500" cap="none" dirty="0"/>
              <a:t>Letter</a:t>
            </a:r>
          </a:p>
        </p:txBody>
      </p:sp>
      <p:sp>
        <p:nvSpPr>
          <p:cNvPr id="4" name="Subtitle 3"/>
          <p:cNvSpPr>
            <a:spLocks noGrp="1"/>
          </p:cNvSpPr>
          <p:nvPr>
            <p:ph type="subTitle" idx="1"/>
          </p:nvPr>
        </p:nvSpPr>
        <p:spPr>
          <a:xfrm>
            <a:off x="302349" y="4221865"/>
            <a:ext cx="8539302" cy="667268"/>
          </a:xfrm>
        </p:spPr>
        <p:txBody>
          <a:bodyPr/>
          <a:lstStyle/>
          <a:p>
            <a:r>
              <a:rPr lang="en-GB" cap="none" dirty="0"/>
              <a:t>Of wishes</a:t>
            </a:r>
          </a:p>
        </p:txBody>
      </p:sp>
    </p:spTree>
    <p:extLst>
      <p:ext uri="{BB962C8B-B14F-4D97-AF65-F5344CB8AC3E}">
        <p14:creationId xmlns:p14="http://schemas.microsoft.com/office/powerpoint/2010/main" val="42385795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4747" r="4747"/>
          <a:stretch>
            <a:fillRect/>
          </a:stretch>
        </p:blipFill>
        <p:spPr>
          <a:xfrm>
            <a:off x="5581650" y="0"/>
            <a:ext cx="3562350" cy="5143500"/>
          </a:xfrm>
        </p:spPr>
      </p:pic>
      <p:sp>
        <p:nvSpPr>
          <p:cNvPr id="10" name="Title 9"/>
          <p:cNvSpPr>
            <a:spLocks noGrp="1"/>
          </p:cNvSpPr>
          <p:nvPr>
            <p:ph type="title"/>
          </p:nvPr>
        </p:nvSpPr>
        <p:spPr>
          <a:xfrm>
            <a:off x="540003" y="270001"/>
            <a:ext cx="5136899" cy="436959"/>
          </a:xfrm>
        </p:spPr>
        <p:txBody>
          <a:bodyPr/>
          <a:lstStyle/>
          <a:p>
            <a:r>
              <a:rPr lang="en-GB" cap="none" dirty="0"/>
              <a:t>It’s all about trust(s)</a:t>
            </a:r>
            <a:endParaRPr lang="en-US" sz="2600" cap="none" dirty="0"/>
          </a:p>
        </p:txBody>
      </p:sp>
      <p:sp>
        <p:nvSpPr>
          <p:cNvPr id="12" name="Text Placeholder 11"/>
          <p:cNvSpPr>
            <a:spLocks noGrp="1"/>
          </p:cNvSpPr>
          <p:nvPr>
            <p:ph type="body" sz="quarter" idx="13"/>
          </p:nvPr>
        </p:nvSpPr>
        <p:spPr/>
        <p:txBody>
          <a:bodyPr>
            <a:normAutofit/>
          </a:bodyPr>
          <a:lstStyle/>
          <a:p>
            <a:r>
              <a:rPr lang="en-US" sz="2600" cap="none" dirty="0"/>
              <a:t>Letter of wishes</a:t>
            </a:r>
          </a:p>
        </p:txBody>
      </p:sp>
      <p:sp>
        <p:nvSpPr>
          <p:cNvPr id="11" name="Content Placeholder 10"/>
          <p:cNvSpPr>
            <a:spLocks noGrp="1"/>
          </p:cNvSpPr>
          <p:nvPr>
            <p:ph idx="1"/>
          </p:nvPr>
        </p:nvSpPr>
        <p:spPr>
          <a:xfrm>
            <a:off x="838201" y="1083005"/>
            <a:ext cx="4505324" cy="3318227"/>
          </a:xfrm>
        </p:spPr>
        <p:txBody>
          <a:bodyPr/>
          <a:lstStyle/>
          <a:p>
            <a:pPr marL="0" indent="0">
              <a:buNone/>
            </a:pPr>
            <a:r>
              <a:rPr lang="en-GB" sz="2000" dirty="0"/>
              <a:t>Key considerations:</a:t>
            </a:r>
          </a:p>
          <a:p>
            <a:r>
              <a:rPr lang="en-GB" sz="2000" dirty="0"/>
              <a:t>Is it clear from the trust form exactly how the donor would wish to distribute the policy proceeds?</a:t>
            </a:r>
          </a:p>
          <a:p>
            <a:r>
              <a:rPr lang="en-GB" sz="2000" dirty="0"/>
              <a:t>What if a beneficiary dies?</a:t>
            </a:r>
          </a:p>
          <a:p>
            <a:r>
              <a:rPr lang="en-GB" sz="2000" dirty="0"/>
              <a:t>What if you need to change a beneficiary?</a:t>
            </a:r>
          </a:p>
          <a:p>
            <a:r>
              <a:rPr lang="en-GB" sz="2000" dirty="0"/>
              <a:t>Any particular circumstances for distribution of proceeds?</a:t>
            </a:r>
            <a:endParaRPr lang="en-US" sz="2000" dirty="0"/>
          </a:p>
          <a:p>
            <a:pPr marL="0" indent="0">
              <a:buNone/>
            </a:pPr>
            <a:endParaRPr lang="en-US" sz="2000" dirty="0"/>
          </a:p>
        </p:txBody>
      </p:sp>
    </p:spTree>
    <p:extLst>
      <p:ext uri="{BB962C8B-B14F-4D97-AF65-F5344CB8AC3E}">
        <p14:creationId xmlns:p14="http://schemas.microsoft.com/office/powerpoint/2010/main" val="1345998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62</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Letter of wishes - example</a:t>
            </a:r>
          </a:p>
        </p:txBody>
      </p:sp>
      <p:sp>
        <p:nvSpPr>
          <p:cNvPr id="5" name="Content Placeholder 4"/>
          <p:cNvSpPr>
            <a:spLocks noGrp="1"/>
          </p:cNvSpPr>
          <p:nvPr>
            <p:ph idx="1"/>
          </p:nvPr>
        </p:nvSpPr>
        <p:spPr>
          <a:xfrm>
            <a:off x="1045031" y="963264"/>
            <a:ext cx="6188282" cy="974396"/>
          </a:xfrm>
        </p:spPr>
        <p:txBody>
          <a:bodyPr/>
          <a:lstStyle/>
          <a:p>
            <a:pPr marL="0" indent="0">
              <a:buNone/>
            </a:pPr>
            <a:r>
              <a:rPr lang="en-GB" sz="2000" u="sng" dirty="0">
                <a:solidFill>
                  <a:schemeClr val="accent3"/>
                </a:solidFill>
                <a:latin typeface="Arial Black" panose="020B0A04020102020204" pitchFamily="34" charset="0"/>
              </a:rPr>
              <a:t>The trustees of the Brian Jones - gift trust discretionary trust of 1st May 2020</a:t>
            </a:r>
          </a:p>
          <a:p>
            <a:pPr marL="0" indent="0">
              <a:buNone/>
            </a:pPr>
            <a:r>
              <a:rPr lang="en-GB" sz="2000" dirty="0"/>
              <a:t>Dear</a:t>
            </a:r>
            <a:endParaRPr lang="en-GB" sz="1800" dirty="0"/>
          </a:p>
          <a:p>
            <a:endParaRPr lang="en-GB" sz="1800" dirty="0"/>
          </a:p>
        </p:txBody>
      </p:sp>
      <p:sp>
        <p:nvSpPr>
          <p:cNvPr id="6" name="Rectangle 5"/>
          <p:cNvSpPr/>
          <p:nvPr/>
        </p:nvSpPr>
        <p:spPr>
          <a:xfrm>
            <a:off x="1834532" y="1768650"/>
            <a:ext cx="2783658" cy="30956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70"/>
            <a:r>
              <a:rPr lang="en-GB" sz="2000" dirty="0">
                <a:solidFill>
                  <a:srgbClr val="8031A7"/>
                </a:solidFill>
              </a:rPr>
              <a:t>Name of trustee</a:t>
            </a:r>
          </a:p>
        </p:txBody>
      </p:sp>
      <p:sp>
        <p:nvSpPr>
          <p:cNvPr id="7" name="Rectangle 6"/>
          <p:cNvSpPr/>
          <p:nvPr/>
        </p:nvSpPr>
        <p:spPr>
          <a:xfrm>
            <a:off x="7052743" y="247228"/>
            <a:ext cx="1920058" cy="69480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r>
              <a:rPr lang="en-GB" sz="2000" dirty="0">
                <a:solidFill>
                  <a:srgbClr val="8031A7"/>
                </a:solidFill>
              </a:rPr>
              <a:t>Each trustee gets a copy</a:t>
            </a:r>
          </a:p>
        </p:txBody>
      </p:sp>
      <p:sp>
        <p:nvSpPr>
          <p:cNvPr id="8" name="Rectangle 7"/>
          <p:cNvSpPr/>
          <p:nvPr/>
        </p:nvSpPr>
        <p:spPr>
          <a:xfrm>
            <a:off x="1139370" y="3108013"/>
            <a:ext cx="7249887" cy="1323439"/>
          </a:xfrm>
          <a:prstGeom prst="rect">
            <a:avLst/>
          </a:prstGeom>
        </p:spPr>
        <p:txBody>
          <a:bodyPr wrap="square">
            <a:spAutoFit/>
          </a:bodyPr>
          <a:lstStyle/>
          <a:p>
            <a:pPr marL="385763" indent="-385763" defTabSz="914270">
              <a:buClr>
                <a:srgbClr val="FF5C39"/>
              </a:buClr>
              <a:buFont typeface="+mj-lt"/>
              <a:buAutoNum type="arabicPeriod"/>
            </a:pPr>
            <a:r>
              <a:rPr lang="en-GB" sz="2000" dirty="0">
                <a:solidFill>
                  <a:srgbClr val="8031A7"/>
                </a:solidFill>
              </a:rPr>
              <a:t>My first priority is that my wife Jane is adequately provided for. Therefore it is my wish that while my spouse is alive you should look to make full payment to her from my life policy.</a:t>
            </a:r>
          </a:p>
        </p:txBody>
      </p:sp>
      <p:sp>
        <p:nvSpPr>
          <p:cNvPr id="9" name="Rectangle 8"/>
          <p:cNvSpPr/>
          <p:nvPr/>
        </p:nvSpPr>
        <p:spPr>
          <a:xfrm>
            <a:off x="1074421" y="2096583"/>
            <a:ext cx="7724865" cy="1015663"/>
          </a:xfrm>
          <a:prstGeom prst="rect">
            <a:avLst/>
          </a:prstGeom>
        </p:spPr>
        <p:txBody>
          <a:bodyPr wrap="square">
            <a:spAutoFit/>
          </a:bodyPr>
          <a:lstStyle/>
          <a:p>
            <a:pPr defTabSz="914270"/>
            <a:r>
              <a:rPr lang="en-GB" sz="2000" dirty="0">
                <a:solidFill>
                  <a:srgbClr val="8031A7"/>
                </a:solidFill>
              </a:rPr>
              <a:t>This letter explains my wishes with regards to the actions I would like you and your fellow trustees to take with regards to my life insurance policy in the event of my death:</a:t>
            </a:r>
          </a:p>
        </p:txBody>
      </p:sp>
    </p:spTree>
    <p:extLst>
      <p:ext uri="{BB962C8B-B14F-4D97-AF65-F5344CB8AC3E}">
        <p14:creationId xmlns:p14="http://schemas.microsoft.com/office/powerpoint/2010/main" val="1159866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8327D9-7E90-439A-868A-1BBFE9AB58D1}" type="slidenum">
              <a:rPr lang="en-GB" smtClean="0">
                <a:solidFill>
                  <a:srgbClr val="8031A7"/>
                </a:solidFill>
              </a:rPr>
              <a:pPr/>
              <a:t>63</a:t>
            </a:fld>
            <a:endParaRPr lang="en-GB" dirty="0">
              <a:solidFill>
                <a:srgbClr val="8031A7"/>
              </a:solidFill>
            </a:endParaRPr>
          </a:p>
        </p:txBody>
      </p:sp>
      <p:sp>
        <p:nvSpPr>
          <p:cNvPr id="3" name="Title 2"/>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Letter of wishes - example</a:t>
            </a:r>
          </a:p>
        </p:txBody>
      </p:sp>
      <p:sp>
        <p:nvSpPr>
          <p:cNvPr id="5" name="Content Placeholder 4"/>
          <p:cNvSpPr>
            <a:spLocks noGrp="1"/>
          </p:cNvSpPr>
          <p:nvPr>
            <p:ph idx="1"/>
          </p:nvPr>
        </p:nvSpPr>
        <p:spPr>
          <a:xfrm>
            <a:off x="1059545" y="1093890"/>
            <a:ext cx="7402284" cy="2411310"/>
          </a:xfrm>
        </p:spPr>
        <p:txBody>
          <a:bodyPr/>
          <a:lstStyle/>
          <a:p>
            <a:pPr marL="457200" indent="-457200">
              <a:buFont typeface="+mj-lt"/>
              <a:buAutoNum type="arabicPeriod" startAt="2"/>
            </a:pPr>
            <a:r>
              <a:rPr lang="en-GB" sz="2000" dirty="0"/>
              <a:t>Subject to point 1, I would then want the trust fund to be used to support the upbringing of my children.  As such I would ask you to make regular payments to the guardians of my children to support their upbringing whilst they are still of a dependent age.</a:t>
            </a:r>
          </a:p>
          <a:p>
            <a:pPr marL="385763" indent="-385763">
              <a:buClr>
                <a:srgbClr val="FF0000"/>
              </a:buClr>
              <a:buFont typeface="+mj-lt"/>
              <a:buAutoNum type="arabicPeriod" startAt="2"/>
            </a:pPr>
            <a:r>
              <a:rPr lang="en-GB" sz="2000" dirty="0"/>
              <a:t>Subject to points 1 and 2, once each of my children reach age 18, I would ask you to make equal payments to each child from the remaining trust fund.</a:t>
            </a:r>
          </a:p>
        </p:txBody>
      </p:sp>
      <p:sp>
        <p:nvSpPr>
          <p:cNvPr id="6" name="Rectangle 5"/>
          <p:cNvSpPr/>
          <p:nvPr/>
        </p:nvSpPr>
        <p:spPr>
          <a:xfrm>
            <a:off x="825500" y="3828871"/>
            <a:ext cx="4572000" cy="1200329"/>
          </a:xfrm>
          <a:prstGeom prst="rect">
            <a:avLst/>
          </a:prstGeom>
        </p:spPr>
        <p:txBody>
          <a:bodyPr>
            <a:spAutoFit/>
          </a:bodyPr>
          <a:lstStyle/>
          <a:p>
            <a:pPr defTabSz="914270"/>
            <a:r>
              <a:rPr lang="en-GB" sz="2000" dirty="0">
                <a:solidFill>
                  <a:srgbClr val="8031A7"/>
                </a:solidFill>
              </a:rPr>
              <a:t>Brian Jones</a:t>
            </a:r>
          </a:p>
          <a:p>
            <a:pPr defTabSz="914270"/>
            <a:r>
              <a:rPr lang="en-GB" sz="3200" dirty="0">
                <a:solidFill>
                  <a:srgbClr val="8031A7">
                    <a:lumMod val="50000"/>
                  </a:srgbClr>
                </a:solidFill>
                <a:latin typeface="Bradley Hand ITC" panose="03070402050302030203" pitchFamily="66" charset="0"/>
                <a:cs typeface="Calibri" panose="020F0502020204030204" pitchFamily="34" charset="0"/>
              </a:rPr>
              <a:t>Brian Jones</a:t>
            </a:r>
          </a:p>
          <a:p>
            <a:pPr defTabSz="914270"/>
            <a:r>
              <a:rPr lang="en-GB" sz="2000" dirty="0">
                <a:solidFill>
                  <a:srgbClr val="8031A7"/>
                </a:solidFill>
              </a:rPr>
              <a:t>Date – 1</a:t>
            </a:r>
            <a:r>
              <a:rPr lang="en-GB" sz="2000" baseline="30000" dirty="0">
                <a:solidFill>
                  <a:srgbClr val="8031A7"/>
                </a:solidFill>
              </a:rPr>
              <a:t>st</a:t>
            </a:r>
            <a:r>
              <a:rPr lang="en-GB" sz="2000" dirty="0">
                <a:solidFill>
                  <a:srgbClr val="8031A7"/>
                </a:solidFill>
              </a:rPr>
              <a:t> May 2020</a:t>
            </a:r>
          </a:p>
        </p:txBody>
      </p:sp>
      <p:sp>
        <p:nvSpPr>
          <p:cNvPr id="7" name="Rectangle 6"/>
          <p:cNvSpPr/>
          <p:nvPr/>
        </p:nvSpPr>
        <p:spPr>
          <a:xfrm>
            <a:off x="3601796" y="3862693"/>
            <a:ext cx="3729170" cy="11665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70"/>
            <a:r>
              <a:rPr lang="en-GB" dirty="0">
                <a:solidFill>
                  <a:prstClr val="white"/>
                </a:solidFill>
              </a:rPr>
              <a:t>You should review the content of this letter of wishes with your client at your review meetings.</a:t>
            </a:r>
          </a:p>
        </p:txBody>
      </p:sp>
    </p:spTree>
    <p:extLst>
      <p:ext uri="{BB962C8B-B14F-4D97-AF65-F5344CB8AC3E}">
        <p14:creationId xmlns:p14="http://schemas.microsoft.com/office/powerpoint/2010/main" val="12932740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337057"/>
            <a:ext cx="8534400" cy="880802"/>
          </a:xfrm>
        </p:spPr>
        <p:txBody>
          <a:bodyPr/>
          <a:lstStyle/>
          <a:p>
            <a:r>
              <a:rPr lang="en-GB" sz="4500" cap="none" dirty="0"/>
              <a:t>The Royal London</a:t>
            </a:r>
          </a:p>
        </p:txBody>
      </p:sp>
      <p:sp>
        <p:nvSpPr>
          <p:cNvPr id="4" name="Subtitle 3"/>
          <p:cNvSpPr>
            <a:spLocks noGrp="1"/>
          </p:cNvSpPr>
          <p:nvPr>
            <p:ph type="subTitle" idx="1"/>
          </p:nvPr>
        </p:nvSpPr>
        <p:spPr>
          <a:xfrm>
            <a:off x="302349" y="4157857"/>
            <a:ext cx="8539302" cy="667268"/>
          </a:xfrm>
        </p:spPr>
        <p:txBody>
          <a:bodyPr/>
          <a:lstStyle/>
          <a:p>
            <a:r>
              <a:rPr lang="en-GB" cap="none" dirty="0"/>
              <a:t>Solution</a:t>
            </a:r>
          </a:p>
        </p:txBody>
      </p:sp>
    </p:spTree>
    <p:extLst>
      <p:ext uri="{BB962C8B-B14F-4D97-AF65-F5344CB8AC3E}">
        <p14:creationId xmlns:p14="http://schemas.microsoft.com/office/powerpoint/2010/main" val="13571822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cap="none" dirty="0"/>
              <a:t>It’s all about trust(s)</a:t>
            </a:r>
          </a:p>
        </p:txBody>
      </p:sp>
      <p:sp>
        <p:nvSpPr>
          <p:cNvPr id="13" name="Text Placeholder 12"/>
          <p:cNvSpPr>
            <a:spLocks noGrp="1"/>
          </p:cNvSpPr>
          <p:nvPr>
            <p:ph type="body" sz="quarter" idx="13"/>
          </p:nvPr>
        </p:nvSpPr>
        <p:spPr/>
        <p:txBody>
          <a:bodyPr/>
          <a:lstStyle/>
          <a:p>
            <a:r>
              <a:rPr lang="en-GB" cap="none" dirty="0"/>
              <a:t>The Royal London solution</a:t>
            </a:r>
          </a:p>
        </p:txBody>
      </p:sp>
      <p:grpSp>
        <p:nvGrpSpPr>
          <p:cNvPr id="21" name="Group 20"/>
          <p:cNvGrpSpPr/>
          <p:nvPr/>
        </p:nvGrpSpPr>
        <p:grpSpPr>
          <a:xfrm>
            <a:off x="881298" y="1465844"/>
            <a:ext cx="1446150" cy="2191872"/>
            <a:chOff x="800642" y="1031811"/>
            <a:chExt cx="1446150" cy="2191872"/>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643" y="1412505"/>
              <a:ext cx="1284922" cy="181117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3" name="TextBox 22"/>
            <p:cNvSpPr txBox="1"/>
            <p:nvPr/>
          </p:nvSpPr>
          <p:spPr>
            <a:xfrm>
              <a:off x="800642" y="1031811"/>
              <a:ext cx="1446150" cy="914400"/>
            </a:xfrm>
            <a:prstGeom prst="rect">
              <a:avLst/>
            </a:prstGeom>
          </p:spPr>
          <p:txBody>
            <a:bodyPr vert="horz" wrap="none" lIns="0" tIns="0" rIns="0" bIns="0" rtlCol="0" anchor="t">
              <a:normAutofit/>
            </a:bodyPr>
            <a:lstStyle/>
            <a:p>
              <a:pPr algn="ctr" defTabSz="914270"/>
              <a:r>
                <a:rPr lang="en-GB" dirty="0">
                  <a:solidFill>
                    <a:srgbClr val="8031A7"/>
                  </a:solidFill>
                </a:rPr>
                <a:t>Trust forms  </a:t>
              </a:r>
            </a:p>
          </p:txBody>
        </p:sp>
      </p:grpSp>
      <p:grpSp>
        <p:nvGrpSpPr>
          <p:cNvPr id="24" name="Group 23"/>
          <p:cNvGrpSpPr/>
          <p:nvPr/>
        </p:nvGrpSpPr>
        <p:grpSpPr>
          <a:xfrm>
            <a:off x="2809673" y="1267263"/>
            <a:ext cx="1446150" cy="3304852"/>
            <a:chOff x="2729017" y="1012702"/>
            <a:chExt cx="1446150" cy="3304852"/>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086" y="1591830"/>
              <a:ext cx="1396012" cy="181132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2729017" y="1012702"/>
              <a:ext cx="1446150" cy="914400"/>
            </a:xfrm>
            <a:prstGeom prst="rect">
              <a:avLst/>
            </a:prstGeom>
          </p:spPr>
          <p:txBody>
            <a:bodyPr vert="horz" wrap="none" lIns="0" tIns="0" rIns="0" bIns="0" rtlCol="0" anchor="t">
              <a:normAutofit/>
            </a:bodyPr>
            <a:lstStyle/>
            <a:p>
              <a:pPr algn="ctr" defTabSz="914270"/>
              <a:r>
                <a:rPr lang="en-GB" dirty="0">
                  <a:solidFill>
                    <a:srgbClr val="8031A7"/>
                  </a:solidFill>
                </a:rPr>
                <a:t>Deed of appointment</a:t>
              </a:r>
            </a:p>
            <a:p>
              <a:pPr algn="ctr" defTabSz="914270"/>
              <a:r>
                <a:rPr lang="en-GB" dirty="0">
                  <a:solidFill>
                    <a:srgbClr val="8031A7"/>
                  </a:solidFill>
                </a:rPr>
                <a:t>of a new trustee</a:t>
              </a:r>
            </a:p>
          </p:txBody>
        </p:sp>
        <p:sp>
          <p:nvSpPr>
            <p:cNvPr id="28" name="TextBox 27"/>
            <p:cNvSpPr txBox="1"/>
            <p:nvPr/>
          </p:nvSpPr>
          <p:spPr>
            <a:xfrm>
              <a:off x="2729017" y="3570513"/>
              <a:ext cx="1446150" cy="747041"/>
            </a:xfrm>
            <a:prstGeom prst="rect">
              <a:avLst/>
            </a:prstGeom>
          </p:spPr>
          <p:txBody>
            <a:bodyPr vert="horz" wrap="none" lIns="0" tIns="0" rIns="0" bIns="0" rtlCol="0" anchor="t">
              <a:normAutofit/>
            </a:bodyPr>
            <a:lstStyle/>
            <a:p>
              <a:pPr algn="ctr" defTabSz="914270"/>
              <a:r>
                <a:rPr lang="en-GB" sz="1400" dirty="0">
                  <a:solidFill>
                    <a:srgbClr val="8031A7"/>
                  </a:solidFill>
                </a:rPr>
                <a:t>(or  the removal </a:t>
              </a:r>
            </a:p>
            <a:p>
              <a:pPr algn="ctr" defTabSz="914270"/>
              <a:r>
                <a:rPr lang="en-GB" sz="1400" dirty="0">
                  <a:solidFill>
                    <a:srgbClr val="8031A7"/>
                  </a:solidFill>
                </a:rPr>
                <a:t>of a trustee)</a:t>
              </a:r>
            </a:p>
          </p:txBody>
        </p:sp>
      </p:grpSp>
      <p:grpSp>
        <p:nvGrpSpPr>
          <p:cNvPr id="45" name="Group 44"/>
          <p:cNvGrpSpPr/>
          <p:nvPr/>
        </p:nvGrpSpPr>
        <p:grpSpPr>
          <a:xfrm>
            <a:off x="4983325" y="1209866"/>
            <a:ext cx="1446150" cy="3354991"/>
            <a:chOff x="4902669" y="955305"/>
            <a:chExt cx="1446150" cy="3354991"/>
          </a:xfrm>
        </p:grpSpPr>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3324" y="1591977"/>
              <a:ext cx="1284841" cy="181132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7" name="TextBox 46"/>
            <p:cNvSpPr txBox="1"/>
            <p:nvPr/>
          </p:nvSpPr>
          <p:spPr>
            <a:xfrm>
              <a:off x="4902669" y="955305"/>
              <a:ext cx="1446150" cy="914400"/>
            </a:xfrm>
            <a:prstGeom prst="rect">
              <a:avLst/>
            </a:prstGeom>
          </p:spPr>
          <p:txBody>
            <a:bodyPr vert="horz" wrap="none" lIns="0" tIns="0" rIns="0" bIns="0" rtlCol="0" anchor="t">
              <a:normAutofit/>
            </a:bodyPr>
            <a:lstStyle/>
            <a:p>
              <a:pPr algn="ctr" defTabSz="914270"/>
              <a:r>
                <a:rPr lang="en-GB" dirty="0">
                  <a:solidFill>
                    <a:srgbClr val="8031A7"/>
                  </a:solidFill>
                </a:rPr>
                <a:t>Intestacy </a:t>
              </a:r>
            </a:p>
            <a:p>
              <a:pPr algn="ctr" defTabSz="914270"/>
              <a:r>
                <a:rPr lang="en-GB" dirty="0">
                  <a:solidFill>
                    <a:srgbClr val="8031A7"/>
                  </a:solidFill>
                </a:rPr>
                <a:t>flow charts</a:t>
              </a:r>
            </a:p>
          </p:txBody>
        </p:sp>
        <p:sp>
          <p:nvSpPr>
            <p:cNvPr id="48" name="TextBox 47"/>
            <p:cNvSpPr txBox="1"/>
            <p:nvPr/>
          </p:nvSpPr>
          <p:spPr>
            <a:xfrm>
              <a:off x="4902669" y="3563255"/>
              <a:ext cx="1446150" cy="747041"/>
            </a:xfrm>
            <a:prstGeom prst="rect">
              <a:avLst/>
            </a:prstGeom>
          </p:spPr>
          <p:txBody>
            <a:bodyPr vert="horz" wrap="none" lIns="0" tIns="0" rIns="0" bIns="0" rtlCol="0" anchor="t">
              <a:normAutofit/>
            </a:bodyPr>
            <a:lstStyle/>
            <a:p>
              <a:pPr algn="ctr" defTabSz="914270"/>
              <a:r>
                <a:rPr lang="en-GB" sz="1400" dirty="0">
                  <a:solidFill>
                    <a:srgbClr val="8031A7"/>
                  </a:solidFill>
                </a:rPr>
                <a:t>(England &amp; Wales, </a:t>
              </a:r>
            </a:p>
            <a:p>
              <a:pPr algn="ctr" defTabSz="914270"/>
              <a:r>
                <a:rPr lang="en-GB" sz="1400" dirty="0">
                  <a:solidFill>
                    <a:srgbClr val="8031A7"/>
                  </a:solidFill>
                </a:rPr>
                <a:t>Northern Ireland, </a:t>
              </a:r>
            </a:p>
            <a:p>
              <a:pPr algn="ctr" defTabSz="914270"/>
              <a:r>
                <a:rPr lang="en-GB" sz="1400" dirty="0">
                  <a:solidFill>
                    <a:srgbClr val="8031A7"/>
                  </a:solidFill>
                </a:rPr>
                <a:t>Scotland)</a:t>
              </a:r>
            </a:p>
          </p:txBody>
        </p:sp>
      </p:grpSp>
      <p:grpSp>
        <p:nvGrpSpPr>
          <p:cNvPr id="49" name="Group 48"/>
          <p:cNvGrpSpPr/>
          <p:nvPr/>
        </p:nvGrpSpPr>
        <p:grpSpPr>
          <a:xfrm>
            <a:off x="7102698" y="1209866"/>
            <a:ext cx="1446150" cy="2447849"/>
            <a:chOff x="7022042" y="775833"/>
            <a:chExt cx="1446150" cy="2447849"/>
          </a:xfrm>
        </p:grpSpPr>
        <p:pic>
          <p:nvPicPr>
            <p:cNvPr id="5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1988" y="1412357"/>
              <a:ext cx="1286258" cy="181132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1" name="TextBox 50"/>
            <p:cNvSpPr txBox="1"/>
            <p:nvPr/>
          </p:nvSpPr>
          <p:spPr>
            <a:xfrm>
              <a:off x="7022042" y="775833"/>
              <a:ext cx="1446150" cy="914400"/>
            </a:xfrm>
            <a:prstGeom prst="rect">
              <a:avLst/>
            </a:prstGeom>
          </p:spPr>
          <p:txBody>
            <a:bodyPr vert="horz" wrap="none" lIns="0" tIns="0" rIns="0" bIns="0" rtlCol="0" anchor="t">
              <a:normAutofit/>
            </a:bodyPr>
            <a:lstStyle/>
            <a:p>
              <a:pPr algn="ctr" defTabSz="914270"/>
              <a:r>
                <a:rPr lang="en-GB" dirty="0">
                  <a:solidFill>
                    <a:srgbClr val="8031A7"/>
                  </a:solidFill>
                </a:rPr>
                <a:t>Letter of wishes</a:t>
              </a:r>
            </a:p>
            <a:p>
              <a:pPr algn="ctr" defTabSz="914270"/>
              <a:r>
                <a:rPr lang="en-GB" dirty="0">
                  <a:solidFill>
                    <a:srgbClr val="8031A7"/>
                  </a:solidFill>
                </a:rPr>
                <a:t>template</a:t>
              </a:r>
            </a:p>
          </p:txBody>
        </p:sp>
      </p:grpSp>
    </p:spTree>
    <p:extLst>
      <p:ext uri="{BB962C8B-B14F-4D97-AF65-F5344CB8AC3E}">
        <p14:creationId xmlns:p14="http://schemas.microsoft.com/office/powerpoint/2010/main" val="3415646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908515" y="994560"/>
            <a:ext cx="1446150" cy="3657152"/>
            <a:chOff x="7022042" y="653143"/>
            <a:chExt cx="1446150" cy="3657152"/>
          </a:xfrm>
        </p:grpSpPr>
        <p:sp>
          <p:nvSpPr>
            <p:cNvPr id="44" name="TextBox 43"/>
            <p:cNvSpPr txBox="1"/>
            <p:nvPr/>
          </p:nvSpPr>
          <p:spPr>
            <a:xfrm>
              <a:off x="7022042" y="653143"/>
              <a:ext cx="1446150" cy="1216562"/>
            </a:xfrm>
            <a:prstGeom prst="rect">
              <a:avLst/>
            </a:prstGeom>
          </p:spPr>
          <p:txBody>
            <a:bodyPr vert="horz" wrap="none" lIns="0" tIns="0" rIns="0" bIns="0" rtlCol="0" anchor="t">
              <a:normAutofit/>
            </a:bodyPr>
            <a:lstStyle/>
            <a:p>
              <a:pPr algn="ctr" defTabSz="914270"/>
              <a:r>
                <a:rPr lang="en-GB" dirty="0">
                  <a:solidFill>
                    <a:srgbClr val="8031A7"/>
                  </a:solidFill>
                </a:rPr>
                <a:t>Parental </a:t>
              </a:r>
            </a:p>
            <a:p>
              <a:pPr algn="ctr" defTabSz="914270"/>
              <a:r>
                <a:rPr lang="en-GB" dirty="0">
                  <a:solidFill>
                    <a:srgbClr val="8031A7"/>
                  </a:solidFill>
                </a:rPr>
                <a:t>responsibility</a:t>
              </a:r>
            </a:p>
            <a:p>
              <a:pPr algn="ctr" defTabSz="914270"/>
              <a:r>
                <a:rPr lang="en-GB" dirty="0">
                  <a:solidFill>
                    <a:srgbClr val="8031A7"/>
                  </a:solidFill>
                </a:rPr>
                <a:t>flowcharts</a:t>
              </a:r>
            </a:p>
          </p:txBody>
        </p:sp>
        <p:pic>
          <p:nvPicPr>
            <p:cNvPr id="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2042" y="1566634"/>
              <a:ext cx="1305593" cy="183279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6" name="TextBox 45"/>
            <p:cNvSpPr txBox="1"/>
            <p:nvPr/>
          </p:nvSpPr>
          <p:spPr>
            <a:xfrm>
              <a:off x="7022042" y="3563254"/>
              <a:ext cx="1446150" cy="747041"/>
            </a:xfrm>
            <a:prstGeom prst="rect">
              <a:avLst/>
            </a:prstGeom>
          </p:spPr>
          <p:txBody>
            <a:bodyPr vert="horz" wrap="none" lIns="0" tIns="0" rIns="0" bIns="0" rtlCol="0" anchor="t">
              <a:normAutofit/>
            </a:bodyPr>
            <a:lstStyle/>
            <a:p>
              <a:pPr algn="ctr" defTabSz="914270"/>
              <a:r>
                <a:rPr lang="en-GB" sz="1400" dirty="0">
                  <a:solidFill>
                    <a:srgbClr val="8031A7"/>
                  </a:solidFill>
                </a:rPr>
                <a:t>(England &amp; Wales, </a:t>
              </a:r>
            </a:p>
            <a:p>
              <a:pPr algn="ctr" defTabSz="914270"/>
              <a:r>
                <a:rPr lang="en-GB" sz="1400" dirty="0">
                  <a:solidFill>
                    <a:srgbClr val="8031A7"/>
                  </a:solidFill>
                </a:rPr>
                <a:t>Northern Ireland, </a:t>
              </a:r>
            </a:p>
            <a:p>
              <a:pPr algn="ctr" defTabSz="914270"/>
              <a:r>
                <a:rPr lang="en-GB" sz="1400" dirty="0">
                  <a:solidFill>
                    <a:srgbClr val="8031A7"/>
                  </a:solidFill>
                </a:rPr>
                <a:t>Scotland)</a:t>
              </a:r>
            </a:p>
          </p:txBody>
        </p:sp>
      </p:grpSp>
      <p:sp>
        <p:nvSpPr>
          <p:cNvPr id="11" name="Title 10"/>
          <p:cNvSpPr>
            <a:spLocks noGrp="1"/>
          </p:cNvSpPr>
          <p:nvPr>
            <p:ph type="title"/>
          </p:nvPr>
        </p:nvSpPr>
        <p:spPr/>
        <p:txBody>
          <a:bodyPr/>
          <a:lstStyle/>
          <a:p>
            <a:r>
              <a:rPr lang="en-GB" cap="none" dirty="0"/>
              <a:t>It’s all about trust(s)</a:t>
            </a:r>
          </a:p>
        </p:txBody>
      </p:sp>
      <p:sp>
        <p:nvSpPr>
          <p:cNvPr id="13" name="Text Placeholder 12"/>
          <p:cNvSpPr>
            <a:spLocks noGrp="1"/>
          </p:cNvSpPr>
          <p:nvPr>
            <p:ph type="body" sz="quarter" idx="13"/>
          </p:nvPr>
        </p:nvSpPr>
        <p:spPr/>
        <p:txBody>
          <a:bodyPr/>
          <a:lstStyle/>
          <a:p>
            <a:r>
              <a:rPr lang="en-GB" cap="none" dirty="0"/>
              <a:t>The Royal London solution</a:t>
            </a:r>
          </a:p>
        </p:txBody>
      </p:sp>
      <p:grpSp>
        <p:nvGrpSpPr>
          <p:cNvPr id="20" name="Group 19"/>
          <p:cNvGrpSpPr/>
          <p:nvPr/>
        </p:nvGrpSpPr>
        <p:grpSpPr>
          <a:xfrm>
            <a:off x="907801" y="1403212"/>
            <a:ext cx="1446150" cy="2364094"/>
            <a:chOff x="800642" y="1012702"/>
            <a:chExt cx="1446150" cy="2364094"/>
          </a:xfrm>
        </p:grpSpPr>
        <p:sp>
          <p:nvSpPr>
            <p:cNvPr id="22" name="TextBox 21"/>
            <p:cNvSpPr txBox="1"/>
            <p:nvPr/>
          </p:nvSpPr>
          <p:spPr>
            <a:xfrm>
              <a:off x="800642" y="1012702"/>
              <a:ext cx="1446150" cy="1112981"/>
            </a:xfrm>
            <a:prstGeom prst="rect">
              <a:avLst/>
            </a:prstGeom>
          </p:spPr>
          <p:txBody>
            <a:bodyPr vert="horz" wrap="none" lIns="0" tIns="0" rIns="0" bIns="0" rtlCol="0" anchor="t">
              <a:normAutofit/>
            </a:bodyPr>
            <a:lstStyle/>
            <a:p>
              <a:pPr algn="ctr" defTabSz="914270"/>
              <a:r>
                <a:rPr lang="en-GB" dirty="0">
                  <a:solidFill>
                    <a:srgbClr val="8031A7"/>
                  </a:solidFill>
                </a:rPr>
                <a:t>How to choose a </a:t>
              </a:r>
            </a:p>
            <a:p>
              <a:pPr algn="ctr" defTabSz="914270"/>
              <a:r>
                <a:rPr lang="en-GB" dirty="0">
                  <a:solidFill>
                    <a:srgbClr val="8031A7"/>
                  </a:solidFill>
                </a:rPr>
                <a:t>Royal London trust</a:t>
              </a: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88" y="1591829"/>
              <a:ext cx="1284923" cy="178496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grpSp>
        <p:nvGrpSpPr>
          <p:cNvPr id="37" name="Group 36"/>
          <p:cNvGrpSpPr/>
          <p:nvPr/>
        </p:nvGrpSpPr>
        <p:grpSpPr>
          <a:xfrm>
            <a:off x="2836175" y="1403212"/>
            <a:ext cx="1446150" cy="2364094"/>
            <a:chOff x="2729016" y="1012702"/>
            <a:chExt cx="1446150" cy="2364094"/>
          </a:xfrm>
        </p:grpSpPr>
        <p:sp>
          <p:nvSpPr>
            <p:cNvPr id="38" name="TextBox 37"/>
            <p:cNvSpPr txBox="1"/>
            <p:nvPr/>
          </p:nvSpPr>
          <p:spPr>
            <a:xfrm>
              <a:off x="2729016" y="1012702"/>
              <a:ext cx="1446150" cy="678048"/>
            </a:xfrm>
            <a:prstGeom prst="rect">
              <a:avLst/>
            </a:prstGeom>
          </p:spPr>
          <p:txBody>
            <a:bodyPr vert="horz" wrap="none" lIns="0" tIns="0" rIns="0" bIns="0" rtlCol="0" anchor="t">
              <a:normAutofit/>
            </a:bodyPr>
            <a:lstStyle/>
            <a:p>
              <a:pPr algn="ctr" defTabSz="914270"/>
              <a:r>
                <a:rPr lang="en-GB" dirty="0">
                  <a:solidFill>
                    <a:srgbClr val="8031A7"/>
                  </a:solidFill>
                </a:rPr>
                <a:t>Online trusts</a:t>
              </a:r>
            </a:p>
            <a:p>
              <a:pPr algn="ctr" defTabSz="914270"/>
              <a:r>
                <a:rPr lang="en-GB" dirty="0">
                  <a:solidFill>
                    <a:srgbClr val="8031A7"/>
                  </a:solidFill>
                </a:rPr>
                <a:t>explained</a:t>
              </a:r>
            </a:p>
          </p:txBody>
        </p:sp>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5257" y="1569192"/>
              <a:ext cx="1313669" cy="180760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5419880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cap="none" dirty="0"/>
              <a:t>It’s all about trust(s)</a:t>
            </a:r>
          </a:p>
        </p:txBody>
      </p:sp>
      <p:sp>
        <p:nvSpPr>
          <p:cNvPr id="13" name="Text Placeholder 12"/>
          <p:cNvSpPr>
            <a:spLocks noGrp="1"/>
          </p:cNvSpPr>
          <p:nvPr>
            <p:ph type="body" sz="quarter" idx="13"/>
          </p:nvPr>
        </p:nvSpPr>
        <p:spPr/>
        <p:txBody>
          <a:bodyPr/>
          <a:lstStyle/>
          <a:p>
            <a:r>
              <a:rPr lang="en-GB" cap="none" dirty="0"/>
              <a:t>The Royal London solution</a:t>
            </a:r>
          </a:p>
        </p:txBody>
      </p:sp>
      <p:sp>
        <p:nvSpPr>
          <p:cNvPr id="53" name="TextBox 52"/>
          <p:cNvSpPr txBox="1"/>
          <p:nvPr/>
        </p:nvSpPr>
        <p:spPr>
          <a:xfrm>
            <a:off x="944768" y="2623356"/>
            <a:ext cx="2206503" cy="640443"/>
          </a:xfrm>
          <a:prstGeom prst="rect">
            <a:avLst/>
          </a:prstGeom>
        </p:spPr>
        <p:txBody>
          <a:bodyPr vert="horz" wrap="none" lIns="0" tIns="0" rIns="0" bIns="0" rtlCol="0" anchor="t">
            <a:normAutofit/>
          </a:bodyPr>
          <a:lstStyle/>
          <a:p>
            <a:pPr defTabSz="914270"/>
            <a:r>
              <a:rPr lang="en-GB" dirty="0">
                <a:solidFill>
                  <a:srgbClr val="8031A7"/>
                </a:solidFill>
              </a:rPr>
              <a:t>Find the right trust tool </a:t>
            </a:r>
          </a:p>
        </p:txBody>
      </p:sp>
      <p:pic>
        <p:nvPicPr>
          <p:cNvPr id="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66" y="2951974"/>
            <a:ext cx="2623035" cy="192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4461" y="2943577"/>
            <a:ext cx="2643736" cy="192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5090045" y="2623356"/>
            <a:ext cx="1446150" cy="556490"/>
          </a:xfrm>
          <a:prstGeom prst="rect">
            <a:avLst/>
          </a:prstGeom>
        </p:spPr>
        <p:txBody>
          <a:bodyPr vert="horz" wrap="none" lIns="0" tIns="0" rIns="0" bIns="0" rtlCol="0" anchor="t">
            <a:normAutofit/>
          </a:bodyPr>
          <a:lstStyle/>
          <a:p>
            <a:pPr algn="ctr" defTabSz="914270"/>
            <a:r>
              <a:rPr lang="en-GB" dirty="0">
                <a:solidFill>
                  <a:srgbClr val="8031A7"/>
                </a:solidFill>
              </a:rPr>
              <a:t>Online trusts</a:t>
            </a:r>
          </a:p>
        </p:txBody>
      </p:sp>
      <p:sp>
        <p:nvSpPr>
          <p:cNvPr id="2" name="TextBox 1">
            <a:extLst>
              <a:ext uri="{FF2B5EF4-FFF2-40B4-BE49-F238E27FC236}">
                <a16:creationId xmlns:a16="http://schemas.microsoft.com/office/drawing/2014/main" xmlns="" id="{045B12CB-D423-4930-AD39-67CC1B7898AB}"/>
              </a:ext>
            </a:extLst>
          </p:cNvPr>
          <p:cNvSpPr txBox="1"/>
          <p:nvPr/>
        </p:nvSpPr>
        <p:spPr>
          <a:xfrm>
            <a:off x="961087" y="1224643"/>
            <a:ext cx="7750206" cy="1240971"/>
          </a:xfrm>
          <a:prstGeom prst="rect">
            <a:avLst/>
          </a:prstGeom>
        </p:spPr>
        <p:txBody>
          <a:bodyPr vert="horz" wrap="square" lIns="0" tIns="0" rIns="0" bIns="0" rtlCol="0" anchor="t">
            <a:normAutofit lnSpcReduction="10000"/>
          </a:bodyPr>
          <a:lstStyle/>
          <a:p>
            <a:pPr marL="285750" indent="-285750" defTabSz="914270">
              <a:buClr>
                <a:srgbClr val="FF5C39"/>
              </a:buClr>
              <a:buFont typeface="Arial" panose="020B0604020202020204" pitchFamily="34" charset="0"/>
              <a:buChar char="•"/>
            </a:pPr>
            <a:r>
              <a:rPr lang="en-GB" dirty="0">
                <a:solidFill>
                  <a:srgbClr val="8031A7"/>
                </a:solidFill>
              </a:rPr>
              <a:t>All our forms and guides are online and available to download and send to your clients - </a:t>
            </a:r>
            <a:r>
              <a:rPr lang="en-GB" dirty="0">
                <a:solidFill>
                  <a:srgbClr val="FF5C39"/>
                </a:solidFill>
                <a:latin typeface="Arial Black" panose="020B0A04020102020204" pitchFamily="34" charset="0"/>
              </a:rPr>
              <a:t>adviser.royallondon.com/literature</a:t>
            </a:r>
          </a:p>
          <a:p>
            <a:pPr marL="285750" indent="-285750" defTabSz="914270">
              <a:buClr>
                <a:srgbClr val="FF5C39"/>
              </a:buClr>
              <a:buFont typeface="Arial" panose="020B0604020202020204" pitchFamily="34" charset="0"/>
              <a:buChar char="•"/>
            </a:pPr>
            <a:endParaRPr lang="en-GB" dirty="0">
              <a:solidFill>
                <a:srgbClr val="FF5C39"/>
              </a:solidFill>
              <a:latin typeface="Arial Black" panose="020B0A04020102020204" pitchFamily="34" charset="0"/>
            </a:endParaRPr>
          </a:p>
          <a:p>
            <a:pPr marL="285750" indent="-285750" defTabSz="914270">
              <a:buClr>
                <a:srgbClr val="FF5C39"/>
              </a:buClr>
              <a:buFont typeface="Arial" panose="020B0604020202020204" pitchFamily="34" charset="0"/>
              <a:buChar char="•"/>
            </a:pPr>
            <a:r>
              <a:rPr lang="en-GB" dirty="0">
                <a:solidFill>
                  <a:srgbClr val="8031A7"/>
                </a:solidFill>
              </a:rPr>
              <a:t>The range of </a:t>
            </a:r>
            <a:r>
              <a:rPr lang="en-GB" dirty="0">
                <a:solidFill>
                  <a:srgbClr val="FF5C39"/>
                </a:solidFill>
                <a:latin typeface="Arial Black" panose="020B0A04020102020204" pitchFamily="34" charset="0"/>
              </a:rPr>
              <a:t>online tools </a:t>
            </a:r>
            <a:r>
              <a:rPr lang="en-GB" dirty="0">
                <a:solidFill>
                  <a:srgbClr val="8031A7"/>
                </a:solidFill>
              </a:rPr>
              <a:t>in our </a:t>
            </a:r>
            <a:r>
              <a:rPr lang="en-GB" dirty="0">
                <a:solidFill>
                  <a:srgbClr val="FF5C39"/>
                </a:solidFill>
                <a:latin typeface="Arial Black" panose="020B0A04020102020204" pitchFamily="34" charset="0"/>
              </a:rPr>
              <a:t>trust toolkit </a:t>
            </a:r>
            <a:r>
              <a:rPr lang="en-GB" dirty="0">
                <a:solidFill>
                  <a:srgbClr val="8031A7"/>
                </a:solidFill>
              </a:rPr>
              <a:t>mean you can still help your clients even if you’re now </a:t>
            </a:r>
            <a:r>
              <a:rPr lang="en-GB" dirty="0">
                <a:solidFill>
                  <a:srgbClr val="FF5C39"/>
                </a:solidFill>
                <a:latin typeface="Arial Black" panose="020B0A04020102020204" pitchFamily="34" charset="0"/>
              </a:rPr>
              <a:t>working remotely.</a:t>
            </a:r>
          </a:p>
        </p:txBody>
      </p:sp>
    </p:spTree>
    <p:extLst>
      <p:ext uri="{BB962C8B-B14F-4D97-AF65-F5344CB8AC3E}">
        <p14:creationId xmlns:p14="http://schemas.microsoft.com/office/powerpoint/2010/main" val="2199859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cap="none" dirty="0"/>
              <a:t>It’s all about trust(s)</a:t>
            </a:r>
            <a:endParaRPr lang="en-GB" sz="2600" cap="none" dirty="0"/>
          </a:p>
        </p:txBody>
      </p:sp>
      <p:sp>
        <p:nvSpPr>
          <p:cNvPr id="8" name="Text Placeholder 7"/>
          <p:cNvSpPr>
            <a:spLocks noGrp="1"/>
          </p:cNvSpPr>
          <p:nvPr>
            <p:ph type="body" sz="quarter" idx="13"/>
          </p:nvPr>
        </p:nvSpPr>
        <p:spPr/>
        <p:txBody>
          <a:bodyPr/>
          <a:lstStyle/>
          <a:p>
            <a:r>
              <a:rPr lang="en-GB" cap="none" dirty="0"/>
              <a:t>Adding real value - call to action</a:t>
            </a:r>
            <a:endParaRPr lang="en-GB" sz="2600" cap="none" dirty="0"/>
          </a:p>
        </p:txBody>
      </p:sp>
      <p:sp>
        <p:nvSpPr>
          <p:cNvPr id="7" name="Content Placeholder 6"/>
          <p:cNvSpPr>
            <a:spLocks noGrp="1"/>
          </p:cNvSpPr>
          <p:nvPr>
            <p:ph idx="1"/>
          </p:nvPr>
        </p:nvSpPr>
        <p:spPr>
          <a:xfrm>
            <a:off x="845458" y="1099334"/>
            <a:ext cx="7960213" cy="3318227"/>
          </a:xfrm>
        </p:spPr>
        <p:txBody>
          <a:bodyPr/>
          <a:lstStyle/>
          <a:p>
            <a:pPr>
              <a:spcBef>
                <a:spcPts val="600"/>
              </a:spcBef>
            </a:pPr>
            <a:r>
              <a:rPr lang="en-GB" sz="2000" dirty="0"/>
              <a:t>Identify your existing clients whose policies are not in trust – offer them a trust review.</a:t>
            </a:r>
          </a:p>
          <a:p>
            <a:pPr>
              <a:spcBef>
                <a:spcPts val="600"/>
              </a:spcBef>
            </a:pPr>
            <a:r>
              <a:rPr lang="en-GB" sz="2000" dirty="0"/>
              <a:t>Build your confidence by looking at your own policies – are they in trust?  Letter of wishes?</a:t>
            </a:r>
          </a:p>
          <a:p>
            <a:pPr>
              <a:spcBef>
                <a:spcPts val="600"/>
              </a:spcBef>
            </a:pPr>
            <a:r>
              <a:rPr lang="en-GB" sz="2000" dirty="0"/>
              <a:t>Get a template for the letter of wishes</a:t>
            </a:r>
            <a:r>
              <a:rPr lang="en-GB" sz="2000" dirty="0" smtClean="0"/>
              <a:t>.</a:t>
            </a:r>
          </a:p>
          <a:p>
            <a:pPr>
              <a:spcBef>
                <a:spcPts val="600"/>
              </a:spcBef>
            </a:pPr>
            <a:r>
              <a:rPr lang="en-GB" sz="2000" dirty="0" smtClean="0"/>
              <a:t>Get a template to contact existing clients who have policies not written into trust</a:t>
            </a:r>
            <a:endParaRPr lang="en-GB" sz="2000" dirty="0"/>
          </a:p>
          <a:p>
            <a:pPr>
              <a:spcBef>
                <a:spcPts val="600"/>
              </a:spcBef>
            </a:pPr>
            <a:r>
              <a:rPr lang="en-GB" sz="2000" dirty="0"/>
              <a:t>Write a basic agenda for trustee meetings.</a:t>
            </a:r>
          </a:p>
          <a:p>
            <a:pPr>
              <a:spcBef>
                <a:spcPts val="600"/>
              </a:spcBef>
            </a:pPr>
            <a:r>
              <a:rPr lang="en-GB" sz="2000" dirty="0"/>
              <a:t>What’s your ‘hook’ to invite trustees for a review.</a:t>
            </a:r>
          </a:p>
          <a:p>
            <a:pPr>
              <a:spcBef>
                <a:spcPts val="600"/>
              </a:spcBef>
            </a:pPr>
            <a:r>
              <a:rPr lang="en-GB" sz="2000" dirty="0"/>
              <a:t>We can help you – give us a shout!</a:t>
            </a:r>
          </a:p>
        </p:txBody>
      </p:sp>
    </p:spTree>
    <p:custDataLst>
      <p:tags r:id="rId1"/>
    </p:custDataLst>
    <p:extLst>
      <p:ext uri="{BB962C8B-B14F-4D97-AF65-F5344CB8AC3E}">
        <p14:creationId xmlns:p14="http://schemas.microsoft.com/office/powerpoint/2010/main" val="1167289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It’s all about trust(s)</a:t>
            </a:r>
          </a:p>
        </p:txBody>
      </p:sp>
      <p:sp>
        <p:nvSpPr>
          <p:cNvPr id="4" name="Text Placeholder 3"/>
          <p:cNvSpPr>
            <a:spLocks noGrp="1"/>
          </p:cNvSpPr>
          <p:nvPr>
            <p:ph type="body" sz="quarter" idx="13"/>
          </p:nvPr>
        </p:nvSpPr>
        <p:spPr/>
        <p:txBody>
          <a:bodyPr/>
          <a:lstStyle/>
          <a:p>
            <a:r>
              <a:rPr lang="en-GB" cap="none" dirty="0"/>
              <a:t>Learning outcomes</a:t>
            </a:r>
          </a:p>
        </p:txBody>
      </p:sp>
      <p:sp>
        <p:nvSpPr>
          <p:cNvPr id="3" name="Content Placeholder 2"/>
          <p:cNvSpPr>
            <a:spLocks noGrp="1"/>
          </p:cNvSpPr>
          <p:nvPr>
            <p:ph idx="1"/>
          </p:nvPr>
        </p:nvSpPr>
        <p:spPr>
          <a:xfrm>
            <a:off x="845458" y="1099334"/>
            <a:ext cx="7777333" cy="3318227"/>
          </a:xfrm>
        </p:spPr>
        <p:txBody>
          <a:bodyPr/>
          <a:lstStyle/>
          <a:p>
            <a:pPr lvl="0"/>
            <a:r>
              <a:rPr lang="en-US" sz="2000" dirty="0"/>
              <a:t>Understand the business opportunities of making trusts a key part of your protection proposition</a:t>
            </a:r>
            <a:endParaRPr lang="en-GB" sz="2000" dirty="0"/>
          </a:p>
          <a:p>
            <a:pPr lvl="0"/>
            <a:r>
              <a:rPr lang="en-US" sz="2000" dirty="0"/>
              <a:t>Have a wider understanding of what happens in the probate process and why this takes months to complete</a:t>
            </a:r>
            <a:endParaRPr lang="en-GB" sz="2000" dirty="0"/>
          </a:p>
          <a:p>
            <a:pPr lvl="0"/>
            <a:r>
              <a:rPr lang="en-US" sz="2000" dirty="0"/>
              <a:t>Accurately be able to locate and complete a Royal London trust form for a protection policy</a:t>
            </a:r>
            <a:endParaRPr lang="en-GB" sz="2000" dirty="0"/>
          </a:p>
          <a:p>
            <a:pPr lvl="0"/>
            <a:r>
              <a:rPr lang="en-US" sz="2000" dirty="0"/>
              <a:t>Describe the importance of the letter of wishes and why this should be reviewed periodically</a:t>
            </a:r>
          </a:p>
          <a:p>
            <a:pPr marL="0" lvl="0" indent="0">
              <a:buNone/>
            </a:pPr>
            <a:endParaRPr lang="en-GB" sz="2000" dirty="0"/>
          </a:p>
          <a:p>
            <a:pPr marL="0" indent="0">
              <a:buNone/>
            </a:pPr>
            <a:endParaRPr lang="en-GB" sz="2800" dirty="0"/>
          </a:p>
        </p:txBody>
      </p:sp>
      <p:pic>
        <p:nvPicPr>
          <p:cNvPr id="7" name="Picture 6" descr="A picture containing wheel&#10;&#10;Description automatically generated">
            <a:extLst>
              <a:ext uri="{FF2B5EF4-FFF2-40B4-BE49-F238E27FC236}">
                <a16:creationId xmlns:a16="http://schemas.microsoft.com/office/drawing/2014/main" xmlns="" id="{CA4C39C1-5B4B-4BE3-B6BB-D4081E2D3B13}"/>
              </a:ext>
            </a:extLst>
          </p:cNvPr>
          <p:cNvPicPr>
            <a:picLocks noChangeAspect="1"/>
          </p:cNvPicPr>
          <p:nvPr/>
        </p:nvPicPr>
        <p:blipFill>
          <a:blip r:embed="rId2"/>
          <a:stretch>
            <a:fillRect/>
          </a:stretch>
        </p:blipFill>
        <p:spPr>
          <a:xfrm>
            <a:off x="1030243" y="4262792"/>
            <a:ext cx="542526" cy="542526"/>
          </a:xfrm>
          <a:prstGeom prst="rect">
            <a:avLst/>
          </a:prstGeom>
        </p:spPr>
      </p:pic>
      <p:sp>
        <p:nvSpPr>
          <p:cNvPr id="8" name="TextBox 7">
            <a:extLst>
              <a:ext uri="{FF2B5EF4-FFF2-40B4-BE49-F238E27FC236}">
                <a16:creationId xmlns:a16="http://schemas.microsoft.com/office/drawing/2014/main" xmlns="" id="{74FB5F14-FA50-407A-8450-5C4C5B084BCC}"/>
              </a:ext>
            </a:extLst>
          </p:cNvPr>
          <p:cNvSpPr txBox="1"/>
          <p:nvPr/>
        </p:nvSpPr>
        <p:spPr>
          <a:xfrm>
            <a:off x="1655064" y="4417561"/>
            <a:ext cx="5541264" cy="369469"/>
          </a:xfrm>
          <a:prstGeom prst="rect">
            <a:avLst/>
          </a:prstGeom>
        </p:spPr>
        <p:txBody>
          <a:bodyPr vert="horz" wrap="square" lIns="0" tIns="0" rIns="0" bIns="0" rtlCol="0" anchor="t">
            <a:normAutofit/>
          </a:bodyPr>
          <a:lstStyle/>
          <a:p>
            <a:pPr defTabSz="914270"/>
            <a:r>
              <a:rPr lang="en-GB" dirty="0">
                <a:solidFill>
                  <a:srgbClr val="8031A7"/>
                </a:solidFill>
                <a:latin typeface="Arial Black" panose="020B0A04020102020204" pitchFamily="34" charset="0"/>
              </a:rPr>
              <a:t>adviser.royallondon.com/protection</a:t>
            </a:r>
          </a:p>
        </p:txBody>
      </p:sp>
    </p:spTree>
    <p:extLst>
      <p:ext uri="{BB962C8B-B14F-4D97-AF65-F5344CB8AC3E}">
        <p14:creationId xmlns:p14="http://schemas.microsoft.com/office/powerpoint/2010/main" val="138472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0002" y="-71440"/>
            <a:ext cx="8439155" cy="436959"/>
          </a:xfrm>
        </p:spPr>
        <p:txBody>
          <a:bodyPr/>
          <a:lstStyle/>
          <a:p>
            <a:r>
              <a:rPr lang="en-GB" sz="2600" dirty="0"/>
              <a:t/>
            </a:r>
            <a:br>
              <a:rPr lang="en-GB" sz="2600" dirty="0"/>
            </a:br>
            <a:r>
              <a:rPr lang="en-GB" sz="2600" cap="none" dirty="0"/>
              <a:t>It’s all about </a:t>
            </a:r>
            <a:r>
              <a:rPr lang="en-GB" sz="2600" cap="none" dirty="0" smtClean="0"/>
              <a:t>trust</a:t>
            </a:r>
            <a:endParaRPr lang="en-GB" sz="2600" dirty="0"/>
          </a:p>
        </p:txBody>
      </p:sp>
      <p:sp>
        <p:nvSpPr>
          <p:cNvPr id="8" name="Text Placeholder 7"/>
          <p:cNvSpPr>
            <a:spLocks noGrp="1"/>
          </p:cNvSpPr>
          <p:nvPr>
            <p:ph type="body" sz="quarter" idx="13"/>
          </p:nvPr>
        </p:nvSpPr>
        <p:spPr/>
        <p:txBody>
          <a:bodyPr/>
          <a:lstStyle/>
          <a:p>
            <a:r>
              <a:rPr lang="en-GB" sz="2600" cap="none" dirty="0"/>
              <a:t>Agenda</a:t>
            </a:r>
          </a:p>
        </p:txBody>
      </p:sp>
      <p:sp>
        <p:nvSpPr>
          <p:cNvPr id="7" name="Content Placeholder 6"/>
          <p:cNvSpPr>
            <a:spLocks noGrp="1"/>
          </p:cNvSpPr>
          <p:nvPr>
            <p:ph idx="1"/>
          </p:nvPr>
        </p:nvSpPr>
        <p:spPr>
          <a:xfrm>
            <a:off x="845459" y="1099334"/>
            <a:ext cx="7073898" cy="3318227"/>
          </a:xfrm>
        </p:spPr>
        <p:txBody>
          <a:bodyPr/>
          <a:lstStyle/>
          <a:p>
            <a:pPr>
              <a:spcBef>
                <a:spcPts val="600"/>
              </a:spcBef>
            </a:pPr>
            <a:r>
              <a:rPr lang="en-GB" sz="2000" dirty="0"/>
              <a:t>Quick technical round-up</a:t>
            </a:r>
          </a:p>
          <a:p>
            <a:pPr>
              <a:spcBef>
                <a:spcPts val="600"/>
              </a:spcBef>
            </a:pPr>
            <a:r>
              <a:rPr lang="en-GB" sz="2000" dirty="0"/>
              <a:t>The trust disclaimer and treating customers fairly (TCF)</a:t>
            </a:r>
          </a:p>
          <a:p>
            <a:pPr>
              <a:spcBef>
                <a:spcPts val="600"/>
              </a:spcBef>
            </a:pPr>
            <a:r>
              <a:rPr lang="en-GB" sz="2000" dirty="0"/>
              <a:t>Benefits to your business</a:t>
            </a:r>
          </a:p>
          <a:p>
            <a:pPr>
              <a:spcBef>
                <a:spcPts val="600"/>
              </a:spcBef>
            </a:pPr>
            <a:r>
              <a:rPr lang="en-GB" sz="2000" dirty="0"/>
              <a:t>Avoiding delays</a:t>
            </a:r>
          </a:p>
          <a:p>
            <a:pPr>
              <a:spcBef>
                <a:spcPts val="600"/>
              </a:spcBef>
            </a:pPr>
            <a:r>
              <a:rPr lang="en-GB" sz="2000" dirty="0"/>
              <a:t>What good looks like</a:t>
            </a:r>
          </a:p>
          <a:p>
            <a:pPr>
              <a:spcBef>
                <a:spcPts val="600"/>
              </a:spcBef>
            </a:pPr>
            <a:r>
              <a:rPr lang="en-GB" sz="2000" dirty="0"/>
              <a:t>The Royal London solution</a:t>
            </a:r>
          </a:p>
          <a:p>
            <a:endParaRPr lang="en-GB" sz="2400" dirty="0"/>
          </a:p>
        </p:txBody>
      </p:sp>
    </p:spTree>
    <p:custDataLst>
      <p:tags r:id="rId1"/>
    </p:custDataLst>
    <p:extLst>
      <p:ext uri="{BB962C8B-B14F-4D97-AF65-F5344CB8AC3E}">
        <p14:creationId xmlns:p14="http://schemas.microsoft.com/office/powerpoint/2010/main" val="2718655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Questions about </a:t>
            </a:r>
            <a:endParaRPr lang="en-GB" dirty="0"/>
          </a:p>
        </p:txBody>
      </p:sp>
      <p:sp>
        <p:nvSpPr>
          <p:cNvPr id="9" name="Subtitle 8"/>
          <p:cNvSpPr>
            <a:spLocks noGrp="1"/>
          </p:cNvSpPr>
          <p:nvPr>
            <p:ph type="subTitle" idx="1"/>
          </p:nvPr>
        </p:nvSpPr>
        <p:spPr/>
        <p:txBody>
          <a:bodyPr/>
          <a:lstStyle/>
          <a:p>
            <a:r>
              <a:rPr lang="en-GB" dirty="0" smtClean="0"/>
              <a:t>trusts</a:t>
            </a:r>
            <a:endParaRPr lang="en-GB" dirty="0"/>
          </a:p>
        </p:txBody>
      </p:sp>
      <p:sp>
        <p:nvSpPr>
          <p:cNvPr id="10" name="Text Placeholder 9"/>
          <p:cNvSpPr>
            <a:spLocks noGrp="1"/>
          </p:cNvSpPr>
          <p:nvPr>
            <p:ph type="body" sz="quarter" idx="15"/>
          </p:nvPr>
        </p:nvSpPr>
        <p:spPr/>
        <p:txBody>
          <a:bodyPr/>
          <a:lstStyle/>
          <a:p>
            <a:endParaRPr lang="en-GB"/>
          </a:p>
        </p:txBody>
      </p:sp>
      <p:sp>
        <p:nvSpPr>
          <p:cNvPr id="3" name="Slide Number Placeholder 2"/>
          <p:cNvSpPr>
            <a:spLocks noGrp="1"/>
          </p:cNvSpPr>
          <p:nvPr>
            <p:ph type="sldNum" sz="quarter" idx="4294967295"/>
          </p:nvPr>
        </p:nvSpPr>
        <p:spPr>
          <a:xfrm>
            <a:off x="0" y="4749800"/>
            <a:ext cx="642938" cy="273050"/>
          </a:xfrm>
        </p:spPr>
        <p:txBody>
          <a:bodyPr/>
          <a:lstStyle/>
          <a:p>
            <a:fld id="{CB8327D9-7E90-439A-868A-1BBFE9AB58D1}" type="slidenum">
              <a:rPr lang="en-GB" smtClean="0">
                <a:solidFill>
                  <a:srgbClr val="8031A7"/>
                </a:solidFill>
              </a:rPr>
              <a:pPr/>
              <a:t>70</a:t>
            </a:fld>
            <a:endParaRPr lang="en-GB" dirty="0">
              <a:solidFill>
                <a:srgbClr val="8031A7"/>
              </a:solidFill>
            </a:endParaRPr>
          </a:p>
        </p:txBody>
      </p:sp>
    </p:spTree>
    <p:extLst>
      <p:ext uri="{BB962C8B-B14F-4D97-AF65-F5344CB8AC3E}">
        <p14:creationId xmlns:p14="http://schemas.microsoft.com/office/powerpoint/2010/main" val="35873327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8" y="3990962"/>
            <a:ext cx="9025246" cy="646331"/>
          </a:xfrm>
          <a:prstGeom prst="rect">
            <a:avLst/>
          </a:prstGeom>
        </p:spPr>
        <p:txBody>
          <a:bodyPr wrap="square">
            <a:spAutoFit/>
          </a:bodyPr>
          <a:lstStyle/>
          <a:p>
            <a:pPr defTabSz="914270"/>
            <a:r>
              <a:rPr lang="en-GB" sz="700" dirty="0">
                <a:solidFill>
                  <a:prstClr val="white"/>
                </a:solidFill>
                <a:latin typeface="Arial" panose="020B0604020202020204" pitchFamily="34" charset="0"/>
                <a:cs typeface="Arial" panose="020B0604020202020204" pitchFamily="34" charset="0"/>
              </a:rPr>
              <a:t>The Royal London Mutual Insurance Society Limited is authorised by the Prudential Regulation Authority and regulated by the Financial Conduct Authority and the Prudential Regulation Authority.  The firm is on the Financial Services Register, registration number 117672.  It provides life assurance and pensions.  Registered in England and Wales number 99064. Registered office: 55 Gracechurch Street, London EC3V 0RL.  Royal London Marketing Limited is authorised and regulated by the Financial Conduct Authority and introduces Royal London’s customers to other insurance companies. The firm is on the Financial Services Register, registration number 302391.  Registered in England and Wales number 4414137. Registered office: 55 Gracechurch Street, London EC3V 0RL. </a:t>
            </a:r>
          </a:p>
          <a:p>
            <a:pPr defTabSz="914270"/>
            <a:r>
              <a:rPr lang="en-GB" sz="800" dirty="0">
                <a:solidFill>
                  <a:prstClr val="white"/>
                </a:solidFill>
              </a:rPr>
              <a:t>	</a:t>
            </a:r>
          </a:p>
        </p:txBody>
      </p:sp>
      <p:sp>
        <p:nvSpPr>
          <p:cNvPr id="4" name="TextBox 3">
            <a:extLst>
              <a:ext uri="{FF2B5EF4-FFF2-40B4-BE49-F238E27FC236}">
                <a16:creationId xmlns:a16="http://schemas.microsoft.com/office/drawing/2014/main" xmlns="" id="{66B81CAC-B99A-4C4A-AED9-536A527A3418}"/>
              </a:ext>
            </a:extLst>
          </p:cNvPr>
          <p:cNvSpPr txBox="1"/>
          <p:nvPr/>
        </p:nvSpPr>
        <p:spPr>
          <a:xfrm>
            <a:off x="228600" y="4727448"/>
            <a:ext cx="1188720" cy="265176"/>
          </a:xfrm>
          <a:prstGeom prst="rect">
            <a:avLst/>
          </a:prstGeom>
        </p:spPr>
        <p:txBody>
          <a:bodyPr vert="horz" wrap="square" lIns="0" tIns="0" rIns="0" bIns="0" rtlCol="0" anchor="t">
            <a:normAutofit/>
          </a:bodyPr>
          <a:lstStyle/>
          <a:p>
            <a:pPr defTabSz="914270"/>
            <a:r>
              <a:rPr lang="en-GB" sz="1400" dirty="0">
                <a:solidFill>
                  <a:prstClr val="white"/>
                </a:solidFill>
              </a:rPr>
              <a:t>April 2020</a:t>
            </a:r>
          </a:p>
        </p:txBody>
      </p:sp>
      <p:sp>
        <p:nvSpPr>
          <p:cNvPr id="5" name="TextBox 4">
            <a:extLst>
              <a:ext uri="{FF2B5EF4-FFF2-40B4-BE49-F238E27FC236}">
                <a16:creationId xmlns:a16="http://schemas.microsoft.com/office/drawing/2014/main" xmlns="" id="{46842D3F-1AF7-450B-A38E-C90E7391FBB3}"/>
              </a:ext>
            </a:extLst>
          </p:cNvPr>
          <p:cNvSpPr txBox="1"/>
          <p:nvPr/>
        </p:nvSpPr>
        <p:spPr>
          <a:xfrm>
            <a:off x="7796784" y="4788408"/>
            <a:ext cx="1188720" cy="265176"/>
          </a:xfrm>
          <a:prstGeom prst="rect">
            <a:avLst/>
          </a:prstGeom>
        </p:spPr>
        <p:txBody>
          <a:bodyPr vert="horz" wrap="square" lIns="0" tIns="0" rIns="0" bIns="0" rtlCol="0" anchor="t">
            <a:normAutofit fontScale="70000" lnSpcReduction="20000"/>
          </a:bodyPr>
          <a:lstStyle/>
          <a:p>
            <a:pPr defTabSz="914270"/>
            <a:r>
              <a:rPr lang="en-GB" dirty="0">
                <a:solidFill>
                  <a:prstClr val="white"/>
                </a:solidFill>
              </a:rPr>
              <a:t>PR P8 PN 0193</a:t>
            </a:r>
            <a:endParaRPr lang="en-GB" sz="1400" dirty="0">
              <a:solidFill>
                <a:prstClr val="white"/>
              </a:solidFill>
            </a:endParaRPr>
          </a:p>
        </p:txBody>
      </p:sp>
      <p:sp>
        <p:nvSpPr>
          <p:cNvPr id="6" name="Title 7"/>
          <p:cNvSpPr txBox="1">
            <a:spLocks/>
          </p:cNvSpPr>
          <p:nvPr/>
        </p:nvSpPr>
        <p:spPr>
          <a:xfrm>
            <a:off x="228600" y="742701"/>
            <a:ext cx="8534400" cy="880802"/>
          </a:xfrm>
          <a:prstGeom prst="rect">
            <a:avLst/>
          </a:prstGeom>
        </p:spPr>
        <p:txBody>
          <a:bodyPr/>
          <a:lstStyle>
            <a:lvl1pPr algn="l" defTabSz="914270" rtl="0" eaLnBrk="1" latinLnBrk="0" hangingPunct="1">
              <a:lnSpc>
                <a:spcPct val="88000"/>
              </a:lnSpc>
              <a:spcBef>
                <a:spcPct val="0"/>
              </a:spcBef>
              <a:buNone/>
              <a:defRPr sz="2800" kern="1200" cap="all" baseline="0">
                <a:solidFill>
                  <a:schemeClr val="tx1"/>
                </a:solidFill>
                <a:latin typeface="+mj-lt"/>
                <a:ea typeface="+mj-ea"/>
                <a:cs typeface="+mj-cs"/>
              </a:defRPr>
            </a:lvl1pPr>
          </a:lstStyle>
          <a:p>
            <a:pPr algn="ctr"/>
            <a:endParaRPr lang="en-GB" dirty="0">
              <a:solidFill>
                <a:prstClr val="white"/>
              </a:solidFill>
            </a:endParaRPr>
          </a:p>
        </p:txBody>
      </p:sp>
      <p:sp>
        <p:nvSpPr>
          <p:cNvPr id="7" name="Subtitle 8"/>
          <p:cNvSpPr txBox="1">
            <a:spLocks/>
          </p:cNvSpPr>
          <p:nvPr/>
        </p:nvSpPr>
        <p:spPr>
          <a:xfrm>
            <a:off x="226149" y="1563501"/>
            <a:ext cx="8539302" cy="667268"/>
          </a:xfrm>
          <a:prstGeom prst="rect">
            <a:avLst/>
          </a:prstGeom>
        </p:spPr>
        <p:txBody>
          <a:bodyPr/>
          <a:lstStyle>
            <a:lvl1pPr marL="179363" indent="-179363" algn="l" defTabSz="914270" rtl="0" eaLnBrk="1" latinLnBrk="0" hangingPunct="1">
              <a:spcBef>
                <a:spcPts val="1200"/>
              </a:spcBef>
              <a:buClr>
                <a:schemeClr val="accent3"/>
              </a:buClr>
              <a:buFont typeface="Arial" pitchFamily="34" charset="0"/>
              <a:buChar char="•"/>
              <a:defRPr sz="3200" kern="1200">
                <a:solidFill>
                  <a:schemeClr val="tx1"/>
                </a:solidFill>
                <a:latin typeface="+mn-lt"/>
                <a:ea typeface="+mn-ea"/>
                <a:cs typeface="+mn-cs"/>
              </a:defRPr>
            </a:lvl1pPr>
            <a:lvl2pPr marL="355550" indent="-177775" algn="l" defTabSz="914270" rtl="0" eaLnBrk="1" latinLnBrk="0" hangingPunct="1">
              <a:spcBef>
                <a:spcPts val="600"/>
              </a:spcBef>
              <a:buFont typeface="Arial" pitchFamily="34" charset="0"/>
              <a:buChar char="•"/>
              <a:defRPr sz="2800" kern="1200">
                <a:solidFill>
                  <a:schemeClr val="tx1"/>
                </a:solidFill>
                <a:latin typeface="+mn-lt"/>
                <a:ea typeface="+mn-ea"/>
                <a:cs typeface="+mn-cs"/>
              </a:defRPr>
            </a:lvl2pPr>
            <a:lvl3pPr marL="361898" indent="0" algn="l" defTabSz="914270" rtl="0" eaLnBrk="1" latinLnBrk="0" hangingPunct="1">
              <a:spcBef>
                <a:spcPts val="1200"/>
              </a:spcBef>
              <a:buFont typeface="Arial" pitchFamily="34" charset="0"/>
              <a:buNone/>
              <a:defRPr sz="2400" i="1" kern="1200">
                <a:solidFill>
                  <a:schemeClr val="accent3"/>
                </a:solidFill>
                <a:latin typeface="+mn-lt"/>
                <a:ea typeface="+mn-ea"/>
                <a:cs typeface="+mn-cs"/>
              </a:defRPr>
            </a:lvl3pPr>
            <a:lvl4pPr marL="511103" indent="-131744" algn="l" defTabSz="914270"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069" indent="-142855" algn="l" defTabSz="914270"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244"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9"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4"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0" indent="-228568"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5C39"/>
              </a:buClr>
              <a:buFont typeface="Arial" pitchFamily="34" charset="0"/>
              <a:buNone/>
            </a:pPr>
            <a:r>
              <a:rPr lang="en-GB" dirty="0" err="1" smtClean="0">
                <a:solidFill>
                  <a:prstClr val="white"/>
                </a:solidFill>
              </a:rPr>
              <a:t>Thankyou</a:t>
            </a:r>
            <a:endParaRPr lang="en-GB" dirty="0">
              <a:solidFill>
                <a:prstClr val="white"/>
              </a:solidFill>
            </a:endParaRPr>
          </a:p>
        </p:txBody>
      </p:sp>
    </p:spTree>
    <p:extLst>
      <p:ext uri="{BB962C8B-B14F-4D97-AF65-F5344CB8AC3E}">
        <p14:creationId xmlns:p14="http://schemas.microsoft.com/office/powerpoint/2010/main" val="7417232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5616" y="836484"/>
            <a:ext cx="8028384" cy="4299942"/>
          </a:xfrm>
          <a:prstGeom prst="rect">
            <a:avLst/>
          </a:prstGeom>
        </p:spPr>
      </p:pic>
      <p:sp>
        <p:nvSpPr>
          <p:cNvPr id="4" name="TextBox 3"/>
          <p:cNvSpPr txBox="1"/>
          <p:nvPr/>
        </p:nvSpPr>
        <p:spPr>
          <a:xfrm>
            <a:off x="467544" y="267494"/>
            <a:ext cx="3600400" cy="707886"/>
          </a:xfrm>
          <a:prstGeom prst="rect">
            <a:avLst/>
          </a:prstGeom>
          <a:noFill/>
        </p:spPr>
        <p:txBody>
          <a:bodyPr wrap="square" rtlCol="0">
            <a:spAutoFit/>
          </a:bodyPr>
          <a:lstStyle/>
          <a:p>
            <a:r>
              <a:rPr lang="en-GB" sz="4000" b="1" dirty="0" smtClean="0"/>
              <a:t>5 Minutes Max!</a:t>
            </a:r>
            <a:endParaRPr lang="en-GB" sz="4000" b="1" dirty="0"/>
          </a:p>
        </p:txBody>
      </p:sp>
    </p:spTree>
    <p:extLst>
      <p:ext uri="{BB962C8B-B14F-4D97-AF65-F5344CB8AC3E}">
        <p14:creationId xmlns:p14="http://schemas.microsoft.com/office/powerpoint/2010/main" val="27143292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7494"/>
            <a:ext cx="3600400" cy="707886"/>
          </a:xfrm>
          <a:prstGeom prst="rect">
            <a:avLst/>
          </a:prstGeom>
          <a:noFill/>
        </p:spPr>
        <p:txBody>
          <a:bodyPr wrap="square" rtlCol="0">
            <a:spAutoFit/>
          </a:bodyPr>
          <a:lstStyle/>
          <a:p>
            <a:r>
              <a:rPr lang="en-GB" sz="4000" b="1" dirty="0" smtClean="0"/>
              <a:t>Useful Letter</a:t>
            </a:r>
            <a:endParaRPr lang="en-GB" sz="4000" b="1" dirty="0"/>
          </a:p>
        </p:txBody>
      </p:sp>
      <p:sp>
        <p:nvSpPr>
          <p:cNvPr id="2" name="Rectangle 1"/>
          <p:cNvSpPr/>
          <p:nvPr/>
        </p:nvSpPr>
        <p:spPr>
          <a:xfrm>
            <a:off x="1187624" y="915566"/>
            <a:ext cx="7272808" cy="3970318"/>
          </a:xfrm>
          <a:prstGeom prst="rect">
            <a:avLst/>
          </a:prstGeom>
        </p:spPr>
        <p:txBody>
          <a:bodyPr wrap="square">
            <a:spAutoFit/>
          </a:bodyPr>
          <a:lstStyle/>
          <a:p>
            <a:pPr>
              <a:spcAft>
                <a:spcPts val="0"/>
              </a:spcAft>
            </a:pPr>
            <a:r>
              <a:rPr lang="en-GB" sz="1200" dirty="0">
                <a:latin typeface="Calibri" panose="020F0502020204030204" pitchFamily="34" charset="0"/>
                <a:ea typeface="Calibri" panose="020F0502020204030204" pitchFamily="34" charset="0"/>
              </a:rPr>
              <a:t>Dear X</a:t>
            </a:r>
          </a:p>
          <a:p>
            <a:pPr>
              <a:spcAft>
                <a:spcPts val="0"/>
              </a:spcAft>
            </a:pPr>
            <a:r>
              <a:rPr lang="en-GB" sz="1200" dirty="0">
                <a:latin typeface="Calibri" panose="020F0502020204030204" pitchFamily="34" charset="0"/>
                <a:ea typeface="Calibri" panose="020F0502020204030204" pitchFamily="34" charset="0"/>
              </a:rPr>
              <a:t>I trust you and your family are keeping safe and well during this unusual and unprecedented situation we find ourselves in.  </a:t>
            </a:r>
            <a:endParaRPr lang="en-GB" sz="1200" dirty="0" smtClean="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rPr>
              <a:t>It appears from my records that you hold insurance policies such as life assurance, but I have no record about these being written into ‘Trust</a:t>
            </a:r>
            <a:r>
              <a:rPr lang="en-GB" sz="1200" dirty="0" smtClean="0">
                <a:latin typeface="Calibri" panose="020F0502020204030204" pitchFamily="34" charset="0"/>
                <a:ea typeface="Calibri" panose="020F0502020204030204" pitchFamily="34" charset="0"/>
              </a:rPr>
              <a:t>’?</a:t>
            </a: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rPr>
              <a:t>‘Trusts’ are a legal framework which allow you to nominate appropriate beneficiaries, but also ensure that if a claim ever needs to be made; there will not be any lengthy delays by way of probate.  </a:t>
            </a:r>
            <a:endParaRPr lang="en-GB" sz="1200" dirty="0" smtClean="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rPr>
              <a:t>Using an appropriate ‘Trust’ also ensures that any claim proceeds will not be subject to Inheritance Tax (which is currently 40</a:t>
            </a:r>
            <a:r>
              <a:rPr lang="en-GB" sz="1200" dirty="0" smtClean="0">
                <a:latin typeface="Calibri" panose="020F0502020204030204" pitchFamily="34" charset="0"/>
                <a:ea typeface="Calibri" panose="020F0502020204030204" pitchFamily="34" charset="0"/>
              </a:rPr>
              <a:t>%).</a:t>
            </a: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rPr>
              <a:t>Using Trusts is a really important consideration and therefore, I would therefore like to invite you for a ‘Trust review’ meeting at mutually appropriate time</a:t>
            </a:r>
            <a:r>
              <a:rPr lang="en-GB" sz="1200" dirty="0" smtClean="0">
                <a:latin typeface="Calibri" panose="020F0502020204030204" pitchFamily="34" charset="0"/>
                <a:ea typeface="Calibri" panose="020F0502020204030204" pitchFamily="34" charset="0"/>
              </a:rPr>
              <a:t>.</a:t>
            </a: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rPr>
              <a:t>We can do this meeting over the web and I will be able to explain this in more detail and arrange the paperwork for you.  We will spend no longer than 45 minutes</a:t>
            </a:r>
            <a:r>
              <a:rPr lang="en-GB" sz="1200" dirty="0" smtClean="0">
                <a:latin typeface="Calibri" panose="020F0502020204030204" pitchFamily="34" charset="0"/>
                <a:ea typeface="Calibri" panose="020F0502020204030204" pitchFamily="34" charset="0"/>
              </a:rPr>
              <a:t>.</a:t>
            </a: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rPr>
              <a:t>Please call me on XXXXXX or email on XXXXX and I will look to arrange a meeting with you.</a:t>
            </a:r>
          </a:p>
          <a:p>
            <a:pPr>
              <a:spcAft>
                <a:spcPts val="0"/>
              </a:spcAft>
            </a:pPr>
            <a:r>
              <a:rPr lang="en-GB" sz="1200" dirty="0">
                <a:latin typeface="Calibri" panose="020F0502020204030204" pitchFamily="34" charset="0"/>
                <a:ea typeface="Calibri" panose="020F0502020204030204" pitchFamily="34" charset="0"/>
              </a:rPr>
              <a:t>Many thanks</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4148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1464"/>
          <a:stretch/>
        </p:blipFill>
        <p:spPr>
          <a:xfrm flipH="1">
            <a:off x="5004048" y="51608"/>
            <a:ext cx="6060106" cy="5143500"/>
          </a:xfrm>
          <a:prstGeom prst="rect">
            <a:avLst/>
          </a:prstGeom>
        </p:spPr>
      </p:pic>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108520" y="233616"/>
            <a:ext cx="2555776" cy="5040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dirty="0"/>
          </a:p>
        </p:txBody>
      </p:sp>
      <p:sp>
        <p:nvSpPr>
          <p:cNvPr id="9" name="Rectangle 2"/>
          <p:cNvSpPr>
            <a:spLocks noChangeArrowheads="1"/>
          </p:cNvSpPr>
          <p:nvPr/>
        </p:nvSpPr>
        <p:spPr bwMode="auto">
          <a:xfrm>
            <a:off x="-115115" y="117800"/>
            <a:ext cx="4975147"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2000" b="1" dirty="0" smtClean="0">
                <a:solidFill>
                  <a:schemeClr val="tx1">
                    <a:lumMod val="75000"/>
                    <a:lumOff val="25000"/>
                  </a:schemeClr>
                </a:solidFill>
                <a:latin typeface="Arial" panose="020B0604020202020204" pitchFamily="34" charset="0"/>
                <a:cs typeface="Arial" pitchFamily="34" charset="0"/>
              </a:rPr>
              <a:t>The Trust Process</a:t>
            </a:r>
            <a:endParaRPr lang="en-GB"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p:cNvSpPr txBox="1"/>
          <p:nvPr/>
        </p:nvSpPr>
        <p:spPr>
          <a:xfrm>
            <a:off x="178623" y="479666"/>
            <a:ext cx="4537266" cy="5363007"/>
          </a:xfrm>
          <a:prstGeom prst="rect">
            <a:avLst/>
          </a:prstGeom>
          <a:noFill/>
        </p:spPr>
        <p:txBody>
          <a:bodyPr wrap="square" rtlCol="0">
            <a:spAutoFit/>
          </a:bodyPr>
          <a:lstStyle/>
          <a:p>
            <a:pPr algn="ctr"/>
            <a:r>
              <a:rPr lang="en-GB" sz="3200" b="1" dirty="0" smtClean="0"/>
              <a:t>Richard Coulson</a:t>
            </a:r>
          </a:p>
          <a:p>
            <a:pPr algn="ctr"/>
            <a:endParaRPr lang="en-GB" sz="1050" b="1" dirty="0"/>
          </a:p>
          <a:p>
            <a:endParaRPr lang="en-GB" sz="1600" dirty="0"/>
          </a:p>
          <a:p>
            <a:pPr marL="285750" lvl="0" indent="-285750">
              <a:buFont typeface="Arial" panose="020B0604020202020204" pitchFamily="34" charset="0"/>
              <a:buChar char="•"/>
            </a:pPr>
            <a:r>
              <a:rPr lang="en-GB" sz="1400" dirty="0" smtClean="0">
                <a:hlinkClick r:id="rId3" action="ppaction://hlinksldjump"/>
              </a:rPr>
              <a:t>3 </a:t>
            </a:r>
            <a:r>
              <a:rPr lang="en-GB" sz="1400" dirty="0" err="1" smtClean="0">
                <a:hlinkClick r:id="rId3" action="ppaction://hlinksldjump"/>
              </a:rPr>
              <a:t>Rs</a:t>
            </a:r>
            <a:endParaRPr lang="en-GB" sz="1400" dirty="0"/>
          </a:p>
          <a:p>
            <a:pPr marL="285750" lvl="0" indent="-285750">
              <a:buFont typeface="Arial" panose="020B0604020202020204" pitchFamily="34" charset="0"/>
              <a:buChar char="•"/>
            </a:pPr>
            <a:r>
              <a:rPr lang="en-GB" sz="1400" dirty="0" smtClean="0">
                <a:hlinkClick r:id="rId4" action="ppaction://hlinksldjump"/>
              </a:rPr>
              <a:t>Choosing a Trustee (3)</a:t>
            </a:r>
            <a:endParaRPr lang="en-GB" sz="1400" dirty="0" smtClean="0"/>
          </a:p>
          <a:p>
            <a:pPr marL="285750" lvl="0" indent="-285750">
              <a:buFont typeface="Arial" panose="020B0604020202020204" pitchFamily="34" charset="0"/>
              <a:buChar char="•"/>
            </a:pPr>
            <a:r>
              <a:rPr lang="en-GB" sz="1400" dirty="0" smtClean="0">
                <a:hlinkClick r:id="rId5" action="ppaction://hlinksldjump"/>
              </a:rPr>
              <a:t>Trustee Nomination Form</a:t>
            </a:r>
            <a:endParaRPr lang="en-GB" sz="1400" dirty="0" smtClean="0"/>
          </a:p>
          <a:p>
            <a:pPr marL="285750" indent="-285750">
              <a:buFont typeface="Arial" panose="020B0604020202020204" pitchFamily="34" charset="0"/>
              <a:buChar char="•"/>
            </a:pPr>
            <a:r>
              <a:rPr lang="en-GB" sz="1400" dirty="0" smtClean="0">
                <a:hlinkClick r:id="rId6" action="ppaction://hlinksldjump"/>
              </a:rPr>
              <a:t>Explain Send 3 </a:t>
            </a:r>
            <a:r>
              <a:rPr lang="en-GB" sz="1400" dirty="0" err="1" smtClean="0">
                <a:hlinkClick r:id="rId6" action="ppaction://hlinksldjump"/>
              </a:rPr>
              <a:t>Rs</a:t>
            </a:r>
            <a:r>
              <a:rPr lang="en-GB" sz="1400" dirty="0" smtClean="0">
                <a:hlinkClick r:id="rId6" action="ppaction://hlinksldjump"/>
              </a:rPr>
              <a:t> and Trustee Guide (any provider</a:t>
            </a:r>
            <a:r>
              <a:rPr lang="en-GB" sz="1400" dirty="0">
                <a:hlinkClick r:id="rId6" action="ppaction://hlinksldjump"/>
              </a:rPr>
              <a:t>) </a:t>
            </a:r>
            <a:endParaRPr lang="en-GB" sz="1400" dirty="0" smtClean="0"/>
          </a:p>
          <a:p>
            <a:pPr marL="285750" indent="-285750">
              <a:buFont typeface="Arial" panose="020B0604020202020204" pitchFamily="34" charset="0"/>
              <a:buChar char="•"/>
            </a:pPr>
            <a:r>
              <a:rPr lang="en-GB" sz="1400" dirty="0" smtClean="0">
                <a:hlinkClick r:id="rId7" action="ppaction://hlinksldjump"/>
              </a:rPr>
              <a:t>Reinforce </a:t>
            </a:r>
            <a:r>
              <a:rPr lang="en-GB" sz="1400" dirty="0">
                <a:hlinkClick r:id="rId7" action="ppaction://hlinksldjump"/>
              </a:rPr>
              <a:t>client </a:t>
            </a:r>
            <a:r>
              <a:rPr lang="en-GB" sz="1400" dirty="0" smtClean="0">
                <a:hlinkClick r:id="rId7" action="ppaction://hlinksldjump"/>
              </a:rPr>
              <a:t>understanding</a:t>
            </a:r>
            <a:endParaRPr lang="en-GB" sz="1400" dirty="0" smtClean="0"/>
          </a:p>
          <a:p>
            <a:pPr marL="285750" lvl="0" indent="-285750">
              <a:buFont typeface="Arial" panose="020B0604020202020204" pitchFamily="34" charset="0"/>
              <a:buChar char="•"/>
            </a:pPr>
            <a:r>
              <a:rPr lang="en-GB" sz="1400" dirty="0" smtClean="0">
                <a:hlinkClick r:id="rId8" action="ppaction://hlinksldjump"/>
              </a:rPr>
              <a:t>Client Phones Trustees to expect your call</a:t>
            </a:r>
            <a:endParaRPr lang="en-GB" sz="1400" dirty="0" smtClean="0"/>
          </a:p>
          <a:p>
            <a:pPr marL="285750" lvl="0" indent="-285750">
              <a:buFont typeface="Arial" panose="020B0604020202020204" pitchFamily="34" charset="0"/>
              <a:buChar char="•"/>
            </a:pPr>
            <a:r>
              <a:rPr lang="en-GB" sz="1400" dirty="0" smtClean="0">
                <a:hlinkClick r:id="rId9" action="ppaction://hlinksldjump"/>
              </a:rPr>
              <a:t>Send 3 </a:t>
            </a:r>
            <a:r>
              <a:rPr lang="en-GB" sz="1400" dirty="0" err="1" smtClean="0">
                <a:hlinkClick r:id="rId9" action="ppaction://hlinksldjump"/>
              </a:rPr>
              <a:t>Rs</a:t>
            </a:r>
            <a:r>
              <a:rPr lang="en-GB" sz="1400" dirty="0" smtClean="0">
                <a:hlinkClick r:id="rId9" action="ppaction://hlinksldjump"/>
              </a:rPr>
              <a:t> and the Trustee Guide (any provider)</a:t>
            </a:r>
            <a:endParaRPr lang="en-GB" sz="1400" dirty="0" smtClean="0"/>
          </a:p>
          <a:p>
            <a:pPr marL="285750" lvl="0" indent="-285750">
              <a:buFont typeface="Arial" panose="020B0604020202020204" pitchFamily="34" charset="0"/>
              <a:buChar char="•"/>
            </a:pPr>
            <a:r>
              <a:rPr lang="en-GB" sz="1400" dirty="0" smtClean="0">
                <a:hlinkClick r:id="rId10" action="ppaction://hlinksldjump"/>
              </a:rPr>
              <a:t>Call Trustees to book appointment (Zoom/screen share)</a:t>
            </a:r>
            <a:endParaRPr lang="en-GB" sz="1400" dirty="0" smtClean="0"/>
          </a:p>
          <a:p>
            <a:pPr marL="285750" lvl="0" indent="-285750">
              <a:buFont typeface="Arial" panose="020B0604020202020204" pitchFamily="34" charset="0"/>
              <a:buChar char="•"/>
            </a:pPr>
            <a:r>
              <a:rPr lang="en-GB" sz="1400" dirty="0" smtClean="0"/>
              <a:t>35 minutes max</a:t>
            </a:r>
          </a:p>
          <a:p>
            <a:pPr marL="285750" lvl="0" indent="-285750">
              <a:buFont typeface="Arial" panose="020B0604020202020204" pitchFamily="34" charset="0"/>
              <a:buChar char="•"/>
            </a:pPr>
            <a:r>
              <a:rPr lang="en-GB" sz="1400" dirty="0" smtClean="0">
                <a:hlinkClick r:id="rId11" action="ppaction://hlinksldjump"/>
              </a:rPr>
              <a:t>The Trustee call – show 9 boxes </a:t>
            </a:r>
            <a:endParaRPr lang="en-GB" sz="1400" dirty="0" smtClean="0"/>
          </a:p>
          <a:p>
            <a:pPr marL="285750" lvl="0" indent="-285750">
              <a:buFont typeface="Arial" panose="020B0604020202020204" pitchFamily="34" charset="0"/>
              <a:buChar char="•"/>
            </a:pPr>
            <a:r>
              <a:rPr lang="en-GB" sz="1400" dirty="0" smtClean="0"/>
              <a:t>Objectives – a) gain agreement to be trustee</a:t>
            </a:r>
          </a:p>
          <a:p>
            <a:pPr lvl="2"/>
            <a:r>
              <a:rPr lang="en-GB" sz="1400" dirty="0" smtClean="0"/>
              <a:t>        b) gain agreement for trust audit / </a:t>
            </a:r>
            <a:r>
              <a:rPr lang="en-GB" sz="1400" dirty="0" err="1" smtClean="0"/>
              <a:t>factfind</a:t>
            </a:r>
            <a:endParaRPr lang="en-GB" sz="1400" dirty="0" smtClean="0"/>
          </a:p>
          <a:p>
            <a:pPr marL="285750" lvl="0" indent="-285750">
              <a:buFont typeface="Arial" panose="020B0604020202020204" pitchFamily="34" charset="0"/>
              <a:buChar char="•"/>
            </a:pPr>
            <a:r>
              <a:rPr lang="en-GB" sz="1400" dirty="0" smtClean="0">
                <a:hlinkClick r:id="rId12" action="ppaction://hlinksldjump"/>
              </a:rPr>
              <a:t>Confirm to client Trustees x 3 agreements</a:t>
            </a:r>
          </a:p>
          <a:p>
            <a:pPr marL="285750" lvl="0" indent="-285750">
              <a:buFont typeface="Arial" panose="020B0604020202020204" pitchFamily="34" charset="0"/>
              <a:buChar char="•"/>
            </a:pPr>
            <a:r>
              <a:rPr lang="en-GB" sz="1400" dirty="0" smtClean="0">
                <a:hlinkClick r:id="rId12" action="ppaction://hlinksldjump"/>
              </a:rPr>
              <a:t>Confirm Trustees 1, 2 and 3 to each other</a:t>
            </a:r>
            <a:endParaRPr lang="en-GB" sz="1400" dirty="0" smtClean="0"/>
          </a:p>
          <a:p>
            <a:pPr marL="285750" lvl="0" indent="-285750">
              <a:buFont typeface="Arial" panose="020B0604020202020204" pitchFamily="34" charset="0"/>
              <a:buChar char="•"/>
            </a:pPr>
            <a:r>
              <a:rPr lang="en-GB" sz="1400" dirty="0" smtClean="0"/>
              <a:t>Repeat the process on Trustee/new client</a:t>
            </a:r>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endParaRPr lang="en-GB" sz="2000" dirty="0"/>
          </a:p>
          <a:p>
            <a:endParaRPr lang="en-GB" sz="2000" dirty="0"/>
          </a:p>
          <a:p>
            <a:endParaRPr lang="en-GB" sz="2000" dirty="0" smtClean="0"/>
          </a:p>
        </p:txBody>
      </p:sp>
    </p:spTree>
    <p:extLst>
      <p:ext uri="{BB962C8B-B14F-4D97-AF65-F5344CB8AC3E}">
        <p14:creationId xmlns:p14="http://schemas.microsoft.com/office/powerpoint/2010/main" val="458177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1117BA1A-A462-4A48-B0C8-D2E93DF8FD17}"/>
              </a:ext>
            </a:extLst>
          </p:cNvPr>
          <p:cNvSpPr/>
          <p:nvPr/>
        </p:nvSpPr>
        <p:spPr>
          <a:xfrm>
            <a:off x="1128032" y="0"/>
            <a:ext cx="2279470" cy="5143500"/>
          </a:xfrm>
          <a:prstGeom prst="rect">
            <a:avLst/>
          </a:prstGeom>
          <a:solidFill>
            <a:srgbClr val="2D35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endParaRPr lang="en-GB" sz="1013" dirty="0">
              <a:solidFill>
                <a:prstClr val="white"/>
              </a:solidFill>
            </a:endParaRPr>
          </a:p>
        </p:txBody>
      </p:sp>
      <p:sp>
        <p:nvSpPr>
          <p:cNvPr id="10" name="Rectangle 9">
            <a:extLst>
              <a:ext uri="{FF2B5EF4-FFF2-40B4-BE49-F238E27FC236}">
                <a16:creationId xmlns:a16="http://schemas.microsoft.com/office/drawing/2014/main" xmlns="" id="{11095C86-B5E9-4CD4-A2E7-DE1FB6C18793}"/>
              </a:ext>
            </a:extLst>
          </p:cNvPr>
          <p:cNvSpPr/>
          <p:nvPr/>
        </p:nvSpPr>
        <p:spPr>
          <a:xfrm>
            <a:off x="1143000" y="4524429"/>
            <a:ext cx="6858000" cy="619071"/>
          </a:xfrm>
          <a:prstGeom prst="rect">
            <a:avLst/>
          </a:prstGeom>
          <a:solidFill>
            <a:srgbClr val="2D35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endParaRPr lang="en-GB" sz="1013" dirty="0">
              <a:solidFill>
                <a:prstClr val="white"/>
              </a:solidFill>
            </a:endParaRPr>
          </a:p>
        </p:txBody>
      </p:sp>
      <p:pic>
        <p:nvPicPr>
          <p:cNvPr id="16" name="Picture 15" descr="A close up of a logo&#10;&#10;Description automatically generated">
            <a:extLst>
              <a:ext uri="{FF2B5EF4-FFF2-40B4-BE49-F238E27FC236}">
                <a16:creationId xmlns:a16="http://schemas.microsoft.com/office/drawing/2014/main" xmlns="" id="{3519E3C6-C4ED-4252-AC30-70876A60CA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799" t="33395" r="29287" b="42875"/>
          <a:stretch/>
        </p:blipFill>
        <p:spPr>
          <a:xfrm>
            <a:off x="4214680" y="4609651"/>
            <a:ext cx="703889" cy="380375"/>
          </a:xfrm>
          <a:prstGeom prst="rect">
            <a:avLst/>
          </a:prstGeom>
        </p:spPr>
      </p:pic>
      <p:sp>
        <p:nvSpPr>
          <p:cNvPr id="17" name="TextBox 16">
            <a:extLst>
              <a:ext uri="{FF2B5EF4-FFF2-40B4-BE49-F238E27FC236}">
                <a16:creationId xmlns:a16="http://schemas.microsoft.com/office/drawing/2014/main" xmlns="" id="{8AAA1998-BE80-42C6-A1A9-9AF41D9EEFDC}"/>
              </a:ext>
            </a:extLst>
          </p:cNvPr>
          <p:cNvSpPr txBox="1"/>
          <p:nvPr/>
        </p:nvSpPr>
        <p:spPr>
          <a:xfrm>
            <a:off x="3407502" y="3524738"/>
            <a:ext cx="2267191" cy="1107996"/>
          </a:xfrm>
          <a:prstGeom prst="rect">
            <a:avLst/>
          </a:prstGeom>
          <a:noFill/>
        </p:spPr>
        <p:txBody>
          <a:bodyPr wrap="square" rtlCol="0">
            <a:spAutoFit/>
          </a:bodyPr>
          <a:lstStyle/>
          <a:p>
            <a:pPr algn="ctr" defTabSz="342900"/>
            <a:r>
              <a:rPr lang="en-GB" sz="1050" dirty="0">
                <a:solidFill>
                  <a:srgbClr val="2D3548"/>
                </a:solidFill>
                <a:latin typeface="Avenir Next LT Pro" panose="020B0504020202020204" pitchFamily="34" charset="0"/>
              </a:rPr>
              <a:t>202 Oakbrook Road</a:t>
            </a:r>
          </a:p>
          <a:p>
            <a:pPr algn="ctr" defTabSz="342900"/>
            <a:r>
              <a:rPr lang="en-GB" sz="1050" dirty="0">
                <a:solidFill>
                  <a:srgbClr val="2D3548"/>
                </a:solidFill>
                <a:latin typeface="Avenir Next LT Pro" panose="020B0504020202020204" pitchFamily="34" charset="0"/>
              </a:rPr>
              <a:t>Sheffield, S11 7ED</a:t>
            </a:r>
          </a:p>
          <a:p>
            <a:pPr algn="ctr" defTabSz="342900"/>
            <a:endParaRPr lang="en-GB" sz="1050" dirty="0">
              <a:solidFill>
                <a:srgbClr val="2D3548"/>
              </a:solidFill>
              <a:latin typeface="Avenir Next LT Pro" panose="020B0504020202020204" pitchFamily="34" charset="0"/>
            </a:endParaRPr>
          </a:p>
          <a:p>
            <a:pPr algn="ctr" defTabSz="342900"/>
            <a:r>
              <a:rPr lang="en-GB" sz="1050" dirty="0">
                <a:solidFill>
                  <a:srgbClr val="2D3548"/>
                </a:solidFill>
                <a:latin typeface="Avenir Next LT Pro" panose="020B0504020202020204" pitchFamily="34" charset="0"/>
              </a:rPr>
              <a:t>Telephone: 0114 229 1900</a:t>
            </a:r>
          </a:p>
          <a:p>
            <a:pPr algn="ctr" defTabSz="342900"/>
            <a:r>
              <a:rPr lang="en-GB" sz="1050" dirty="0">
                <a:solidFill>
                  <a:srgbClr val="2D3548"/>
                </a:solidFill>
                <a:latin typeface="Avenir Next LT Pro" panose="020B0504020202020204" pitchFamily="34" charset="0"/>
              </a:rPr>
              <a:t>Web: www.optimumfs.co.uk</a:t>
            </a:r>
          </a:p>
          <a:p>
            <a:pPr algn="ctr" defTabSz="342900"/>
            <a:endParaRPr lang="en-GB" sz="1350" dirty="0">
              <a:solidFill>
                <a:prstClr val="black"/>
              </a:solidFill>
            </a:endParaRPr>
          </a:p>
        </p:txBody>
      </p:sp>
      <p:sp>
        <p:nvSpPr>
          <p:cNvPr id="18" name="TextBox 17">
            <a:extLst>
              <a:ext uri="{FF2B5EF4-FFF2-40B4-BE49-F238E27FC236}">
                <a16:creationId xmlns:a16="http://schemas.microsoft.com/office/drawing/2014/main" xmlns="" id="{D502FDD9-53EB-4C7B-B30D-98B571206B23}"/>
              </a:ext>
            </a:extLst>
          </p:cNvPr>
          <p:cNvSpPr txBox="1"/>
          <p:nvPr/>
        </p:nvSpPr>
        <p:spPr>
          <a:xfrm>
            <a:off x="1140313" y="-1"/>
            <a:ext cx="2267189" cy="5471241"/>
          </a:xfrm>
          <a:prstGeom prst="rect">
            <a:avLst/>
          </a:prstGeom>
          <a:noFill/>
        </p:spPr>
        <p:txBody>
          <a:bodyPr wrap="square" rtlCol="0">
            <a:spAutoFit/>
          </a:bodyPr>
          <a:lstStyle/>
          <a:p>
            <a:pPr defTabSz="342900"/>
            <a:endParaRPr lang="en-GB" sz="1500" dirty="0">
              <a:solidFill>
                <a:srgbClr val="B9B9B7"/>
              </a:solidFill>
              <a:latin typeface="Avenir Next LT Pro" panose="020B0504020202020204" pitchFamily="34" charset="0"/>
            </a:endParaRPr>
          </a:p>
          <a:p>
            <a:pPr defTabSz="342900"/>
            <a:r>
              <a:rPr lang="en-GB" sz="1500" dirty="0">
                <a:solidFill>
                  <a:srgbClr val="B9B9B7"/>
                </a:solidFill>
                <a:latin typeface="Avenir Next LT Pro" panose="020B0504020202020204" pitchFamily="34" charset="0"/>
              </a:rPr>
              <a:t>By putting your personal protection policies in trust, you can make sure the </a:t>
            </a:r>
            <a:r>
              <a:rPr lang="en-GB" sz="1500" dirty="0">
                <a:solidFill>
                  <a:srgbClr val="AB8636"/>
                </a:solidFill>
                <a:latin typeface="Avenir Next LT Pro" panose="020B0504020202020204" pitchFamily="34" charset="0"/>
              </a:rPr>
              <a:t>r</a:t>
            </a:r>
            <a:r>
              <a:rPr lang="en-GB" sz="1500" dirty="0">
                <a:solidFill>
                  <a:srgbClr val="AC8C3F"/>
                </a:solidFill>
                <a:latin typeface="Avenir Next LT Pro" panose="020B0504020202020204" pitchFamily="34" charset="0"/>
              </a:rPr>
              <a:t>i</a:t>
            </a:r>
            <a:r>
              <a:rPr lang="en-GB" sz="1500" dirty="0">
                <a:solidFill>
                  <a:srgbClr val="B99F40"/>
                </a:solidFill>
                <a:latin typeface="Avenir Next LT Pro" panose="020B0504020202020204" pitchFamily="34" charset="0"/>
              </a:rPr>
              <a:t>g</a:t>
            </a:r>
            <a:r>
              <a:rPr lang="en-GB" sz="1500" dirty="0">
                <a:solidFill>
                  <a:srgbClr val="D7B85E"/>
                </a:solidFill>
                <a:latin typeface="Avenir Next LT Pro" panose="020B0504020202020204" pitchFamily="34" charset="0"/>
              </a:rPr>
              <a:t>h</a:t>
            </a:r>
            <a:r>
              <a:rPr lang="en-GB" sz="1500" dirty="0">
                <a:solidFill>
                  <a:srgbClr val="E2BF63"/>
                </a:solidFill>
                <a:latin typeface="Avenir Next LT Pro" panose="020B0504020202020204" pitchFamily="34" charset="0"/>
              </a:rPr>
              <a:t>t </a:t>
            </a:r>
            <a:r>
              <a:rPr lang="en-GB" sz="1500" dirty="0">
                <a:solidFill>
                  <a:srgbClr val="E4C163"/>
                </a:solidFill>
                <a:latin typeface="Avenir Next LT Pro" panose="020B0504020202020204" pitchFamily="34" charset="0"/>
              </a:rPr>
              <a:t>m</a:t>
            </a:r>
            <a:r>
              <a:rPr lang="en-GB" sz="1500" dirty="0">
                <a:solidFill>
                  <a:srgbClr val="D6B55D"/>
                </a:solidFill>
                <a:latin typeface="Avenir Next LT Pro" panose="020B0504020202020204" pitchFamily="34" charset="0"/>
              </a:rPr>
              <a:t>o</a:t>
            </a:r>
            <a:r>
              <a:rPr lang="en-GB" sz="1500" dirty="0">
                <a:solidFill>
                  <a:srgbClr val="BF9A52"/>
                </a:solidFill>
                <a:latin typeface="Avenir Next LT Pro" panose="020B0504020202020204" pitchFamily="34" charset="0"/>
              </a:rPr>
              <a:t>n</a:t>
            </a:r>
            <a:r>
              <a:rPr lang="en-GB" sz="1500" dirty="0">
                <a:solidFill>
                  <a:srgbClr val="AD9244"/>
                </a:solidFill>
                <a:latin typeface="Avenir Next LT Pro" panose="020B0504020202020204" pitchFamily="34" charset="0"/>
              </a:rPr>
              <a:t>e</a:t>
            </a:r>
            <a:r>
              <a:rPr lang="en-GB" sz="1500" dirty="0">
                <a:solidFill>
                  <a:srgbClr val="AC8536"/>
                </a:solidFill>
                <a:latin typeface="Avenir Next LT Pro" panose="020B0504020202020204" pitchFamily="34" charset="0"/>
              </a:rPr>
              <a:t>y </a:t>
            </a:r>
            <a:r>
              <a:rPr lang="en-GB" sz="1500" dirty="0">
                <a:solidFill>
                  <a:srgbClr val="B9B9B7"/>
                </a:solidFill>
                <a:latin typeface="Avenir Next LT Pro" panose="020B0504020202020204" pitchFamily="34" charset="0"/>
              </a:rPr>
              <a:t>makes it into the </a:t>
            </a:r>
            <a:r>
              <a:rPr lang="en-GB" sz="1500" dirty="0">
                <a:solidFill>
                  <a:srgbClr val="AB8636"/>
                </a:solidFill>
                <a:latin typeface="Avenir Next LT Pro" panose="020B0504020202020204" pitchFamily="34" charset="0"/>
              </a:rPr>
              <a:t>r</a:t>
            </a:r>
            <a:r>
              <a:rPr lang="en-GB" sz="1500" dirty="0">
                <a:solidFill>
                  <a:srgbClr val="AC8C3F"/>
                </a:solidFill>
                <a:latin typeface="Avenir Next LT Pro" panose="020B0504020202020204" pitchFamily="34" charset="0"/>
              </a:rPr>
              <a:t>i</a:t>
            </a:r>
            <a:r>
              <a:rPr lang="en-GB" sz="1500" dirty="0">
                <a:solidFill>
                  <a:srgbClr val="B99F40"/>
                </a:solidFill>
                <a:latin typeface="Avenir Next LT Pro" panose="020B0504020202020204" pitchFamily="34" charset="0"/>
              </a:rPr>
              <a:t>g</a:t>
            </a:r>
            <a:r>
              <a:rPr lang="en-GB" sz="1500" dirty="0">
                <a:solidFill>
                  <a:srgbClr val="D7B85E"/>
                </a:solidFill>
                <a:latin typeface="Avenir Next LT Pro" panose="020B0504020202020204" pitchFamily="34" charset="0"/>
              </a:rPr>
              <a:t>h</a:t>
            </a:r>
            <a:r>
              <a:rPr lang="en-GB" sz="1500" dirty="0">
                <a:solidFill>
                  <a:srgbClr val="E2BF63"/>
                </a:solidFill>
                <a:latin typeface="Avenir Next LT Pro" panose="020B0504020202020204" pitchFamily="34" charset="0"/>
              </a:rPr>
              <a:t>t </a:t>
            </a:r>
            <a:r>
              <a:rPr lang="en-GB" sz="1500" dirty="0">
                <a:solidFill>
                  <a:srgbClr val="E4C163"/>
                </a:solidFill>
                <a:latin typeface="Avenir Next LT Pro" panose="020B0504020202020204" pitchFamily="34" charset="0"/>
              </a:rPr>
              <a:t>h</a:t>
            </a:r>
            <a:r>
              <a:rPr lang="en-GB" sz="1500" dirty="0">
                <a:solidFill>
                  <a:srgbClr val="D6B55D"/>
                </a:solidFill>
                <a:latin typeface="Avenir Next LT Pro" panose="020B0504020202020204" pitchFamily="34" charset="0"/>
              </a:rPr>
              <a:t>a</a:t>
            </a:r>
            <a:r>
              <a:rPr lang="en-GB" sz="1500" dirty="0">
                <a:solidFill>
                  <a:srgbClr val="BF9A52"/>
                </a:solidFill>
                <a:latin typeface="Avenir Next LT Pro" panose="020B0504020202020204" pitchFamily="34" charset="0"/>
              </a:rPr>
              <a:t>n</a:t>
            </a:r>
            <a:r>
              <a:rPr lang="en-GB" sz="1500" dirty="0">
                <a:solidFill>
                  <a:srgbClr val="AD9244"/>
                </a:solidFill>
                <a:latin typeface="Avenir Next LT Pro" panose="020B0504020202020204" pitchFamily="34" charset="0"/>
              </a:rPr>
              <a:t>d</a:t>
            </a:r>
            <a:r>
              <a:rPr lang="en-GB" sz="1500" dirty="0">
                <a:solidFill>
                  <a:srgbClr val="AC8536"/>
                </a:solidFill>
                <a:latin typeface="Avenir Next LT Pro" panose="020B0504020202020204" pitchFamily="34" charset="0"/>
              </a:rPr>
              <a:t>s </a:t>
            </a:r>
            <a:r>
              <a:rPr lang="en-GB" sz="1500" dirty="0">
                <a:solidFill>
                  <a:srgbClr val="B9B9B7"/>
                </a:solidFill>
                <a:latin typeface="Avenir Next LT Pro" panose="020B0504020202020204" pitchFamily="34" charset="0"/>
              </a:rPr>
              <a:t>at the </a:t>
            </a:r>
            <a:r>
              <a:rPr lang="en-GB" sz="1500" dirty="0">
                <a:solidFill>
                  <a:srgbClr val="AB8636"/>
                </a:solidFill>
                <a:latin typeface="Avenir Next LT Pro" panose="020B0504020202020204" pitchFamily="34" charset="0"/>
              </a:rPr>
              <a:t>r</a:t>
            </a:r>
            <a:r>
              <a:rPr lang="en-GB" sz="1500" dirty="0">
                <a:solidFill>
                  <a:srgbClr val="AC8C3F"/>
                </a:solidFill>
                <a:latin typeface="Avenir Next LT Pro" panose="020B0504020202020204" pitchFamily="34" charset="0"/>
              </a:rPr>
              <a:t>i</a:t>
            </a:r>
            <a:r>
              <a:rPr lang="en-GB" sz="1500" dirty="0">
                <a:solidFill>
                  <a:srgbClr val="B99F40"/>
                </a:solidFill>
                <a:latin typeface="Avenir Next LT Pro" panose="020B0504020202020204" pitchFamily="34" charset="0"/>
              </a:rPr>
              <a:t>g</a:t>
            </a:r>
            <a:r>
              <a:rPr lang="en-GB" sz="1500" dirty="0">
                <a:solidFill>
                  <a:srgbClr val="D7B85E"/>
                </a:solidFill>
                <a:latin typeface="Avenir Next LT Pro" panose="020B0504020202020204" pitchFamily="34" charset="0"/>
              </a:rPr>
              <a:t>h</a:t>
            </a:r>
            <a:r>
              <a:rPr lang="en-GB" sz="1500" dirty="0">
                <a:solidFill>
                  <a:srgbClr val="E2BF63"/>
                </a:solidFill>
                <a:latin typeface="Avenir Next LT Pro" panose="020B0504020202020204" pitchFamily="34" charset="0"/>
              </a:rPr>
              <a:t>t </a:t>
            </a:r>
            <a:r>
              <a:rPr lang="en-GB" sz="1500" dirty="0">
                <a:solidFill>
                  <a:srgbClr val="E4C163"/>
                </a:solidFill>
                <a:latin typeface="Avenir Next LT Pro" panose="020B0504020202020204" pitchFamily="34" charset="0"/>
              </a:rPr>
              <a:t>t</a:t>
            </a:r>
            <a:r>
              <a:rPr lang="en-GB" sz="1500" dirty="0">
                <a:solidFill>
                  <a:srgbClr val="D6B55D"/>
                </a:solidFill>
                <a:latin typeface="Avenir Next LT Pro" panose="020B0504020202020204" pitchFamily="34" charset="0"/>
              </a:rPr>
              <a:t>i</a:t>
            </a:r>
            <a:r>
              <a:rPr lang="en-GB" sz="1500" dirty="0">
                <a:solidFill>
                  <a:srgbClr val="BF9A52"/>
                </a:solidFill>
                <a:latin typeface="Avenir Next LT Pro" panose="020B0504020202020204" pitchFamily="34" charset="0"/>
              </a:rPr>
              <a:t>m</a:t>
            </a:r>
            <a:r>
              <a:rPr lang="en-GB" sz="1500" dirty="0">
                <a:solidFill>
                  <a:srgbClr val="AD9244"/>
                </a:solidFill>
                <a:latin typeface="Avenir Next LT Pro" panose="020B0504020202020204" pitchFamily="34" charset="0"/>
              </a:rPr>
              <a:t>e</a:t>
            </a:r>
            <a:r>
              <a:rPr lang="en-GB" sz="1500" dirty="0">
                <a:solidFill>
                  <a:srgbClr val="B9B9B7"/>
                </a:solidFill>
                <a:latin typeface="Avenir Next LT Pro" panose="020B0504020202020204" pitchFamily="34" charset="0"/>
              </a:rPr>
              <a:t>.</a:t>
            </a:r>
          </a:p>
          <a:p>
            <a:pPr defTabSz="342900"/>
            <a:endParaRPr lang="en-GB" sz="1500" dirty="0">
              <a:solidFill>
                <a:srgbClr val="B9B9B7"/>
              </a:solidFill>
              <a:latin typeface="Avenir Next LT Pro" panose="020B0504020202020204" pitchFamily="34" charset="0"/>
            </a:endParaRPr>
          </a:p>
          <a:p>
            <a:pPr defTabSz="342900"/>
            <a:r>
              <a:rPr lang="en-GB" sz="900" dirty="0">
                <a:solidFill>
                  <a:srgbClr val="B9B9B7"/>
                </a:solidFill>
                <a:latin typeface="Avenir Next LT Pro" panose="020B0504020202020204" pitchFamily="34" charset="0"/>
              </a:rPr>
              <a:t>If we told you about a product that:</a:t>
            </a:r>
          </a:p>
          <a:p>
            <a:pPr marL="128588" indent="-128588" defTabSz="342900">
              <a:buClr>
                <a:srgbClr val="D7B85E"/>
              </a:buClr>
              <a:buFont typeface="Arial" panose="020B0604020202020204" pitchFamily="34" charset="0"/>
              <a:buChar char="•"/>
            </a:pPr>
            <a:r>
              <a:rPr lang="en-GB" sz="788" dirty="0">
                <a:solidFill>
                  <a:srgbClr val="B9B9B7"/>
                </a:solidFill>
                <a:latin typeface="Avenir Next LT Pro" panose="020B0504020202020204" pitchFamily="34" charset="0"/>
              </a:rPr>
              <a:t>was free</a:t>
            </a:r>
          </a:p>
          <a:p>
            <a:pPr marL="128588" indent="-128588" defTabSz="342900">
              <a:buClr>
                <a:srgbClr val="D7B85E"/>
              </a:buClr>
              <a:buFont typeface="Arial" panose="020B0604020202020204" pitchFamily="34" charset="0"/>
              <a:buChar char="•"/>
            </a:pPr>
            <a:r>
              <a:rPr lang="en-GB" sz="788" dirty="0">
                <a:solidFill>
                  <a:srgbClr val="B9B9B7"/>
                </a:solidFill>
                <a:latin typeface="Avenir Next LT Pro" panose="020B0504020202020204" pitchFamily="34" charset="0"/>
              </a:rPr>
              <a:t>could save you 40p in every £1</a:t>
            </a:r>
          </a:p>
          <a:p>
            <a:pPr marL="128588" indent="-128588" defTabSz="342900">
              <a:buClr>
                <a:srgbClr val="D7B85E"/>
              </a:buClr>
              <a:buFont typeface="Arial" panose="020B0604020202020204" pitchFamily="34" charset="0"/>
              <a:buChar char="•"/>
            </a:pPr>
            <a:r>
              <a:rPr lang="en-GB" sz="788" dirty="0">
                <a:solidFill>
                  <a:srgbClr val="B9B9B7"/>
                </a:solidFill>
                <a:latin typeface="Avenir Next LT Pro" panose="020B0504020202020204" pitchFamily="34" charset="0"/>
              </a:rPr>
              <a:t>could save you months of legal wrangling</a:t>
            </a:r>
          </a:p>
          <a:p>
            <a:pPr defTabSz="342900">
              <a:buClr>
                <a:srgbClr val="D7B85E"/>
              </a:buClr>
            </a:pPr>
            <a:endParaRPr lang="en-GB" sz="788" dirty="0">
              <a:solidFill>
                <a:srgbClr val="B9B9B7"/>
              </a:solidFill>
              <a:latin typeface="Avenir Next LT Pro" panose="020B0504020202020204" pitchFamily="34" charset="0"/>
            </a:endParaRPr>
          </a:p>
          <a:p>
            <a:pPr defTabSz="342900">
              <a:buClr>
                <a:srgbClr val="D7B85E"/>
              </a:buClr>
            </a:pPr>
            <a:r>
              <a:rPr lang="en-GB" sz="900" dirty="0">
                <a:solidFill>
                  <a:srgbClr val="B9B9B7"/>
                </a:solidFill>
                <a:latin typeface="Avenir Next LT Pro" panose="020B0504020202020204" pitchFamily="34" charset="0"/>
              </a:rPr>
              <a:t>Would you be interested?</a:t>
            </a:r>
          </a:p>
          <a:p>
            <a:pPr defTabSz="342900">
              <a:buClr>
                <a:srgbClr val="D7B85E"/>
              </a:buClr>
            </a:pPr>
            <a:endParaRPr lang="en-GB" sz="900" dirty="0">
              <a:solidFill>
                <a:srgbClr val="B9B9B7"/>
              </a:solidFill>
              <a:latin typeface="Avenir Next LT Pro" panose="020B0504020202020204" pitchFamily="34" charset="0"/>
            </a:endParaRPr>
          </a:p>
          <a:p>
            <a:pPr defTabSz="342900">
              <a:buClr>
                <a:srgbClr val="D7B85E"/>
              </a:buClr>
            </a:pPr>
            <a:r>
              <a:rPr lang="en-GB" sz="900" dirty="0">
                <a:solidFill>
                  <a:srgbClr val="B9B9B7"/>
                </a:solidFill>
                <a:latin typeface="Avenir Next LT Pro" panose="020B0504020202020204" pitchFamily="34" charset="0"/>
              </a:rPr>
              <a:t>That product is a trust. Putting your policy in a trust:</a:t>
            </a:r>
            <a:endParaRPr lang="en-GB" sz="788" dirty="0">
              <a:solidFill>
                <a:srgbClr val="B9B9B7"/>
              </a:solidFill>
              <a:latin typeface="Avenir Next LT Pro" panose="020B0504020202020204" pitchFamily="34" charset="0"/>
            </a:endParaRPr>
          </a:p>
          <a:p>
            <a:pPr marL="128588" indent="-128588" defTabSz="342900">
              <a:buClr>
                <a:srgbClr val="D7B85E"/>
              </a:buClr>
              <a:buFont typeface="Arial" panose="020B0604020202020204" pitchFamily="34" charset="0"/>
              <a:buChar char="•"/>
            </a:pPr>
            <a:r>
              <a:rPr lang="en-GB" sz="788" dirty="0">
                <a:solidFill>
                  <a:srgbClr val="B9B9B7"/>
                </a:solidFill>
                <a:latin typeface="Avenir Next LT Pro" panose="020B0504020202020204" pitchFamily="34" charset="0"/>
              </a:rPr>
              <a:t>is free</a:t>
            </a:r>
          </a:p>
          <a:p>
            <a:pPr marL="128588" indent="-128588" defTabSz="342900">
              <a:buClr>
                <a:srgbClr val="D7B85E"/>
              </a:buClr>
              <a:buFont typeface="Arial" panose="020B0604020202020204" pitchFamily="34" charset="0"/>
              <a:buChar char="•"/>
            </a:pPr>
            <a:r>
              <a:rPr lang="en-GB" sz="788" dirty="0">
                <a:solidFill>
                  <a:srgbClr val="B9B9B7"/>
                </a:solidFill>
                <a:latin typeface="Avenir Next LT Pro" panose="020B0504020202020204" pitchFamily="34" charset="0"/>
              </a:rPr>
              <a:t>may save inheritance tax</a:t>
            </a:r>
          </a:p>
          <a:p>
            <a:pPr marL="128588" indent="-128588" defTabSz="342900">
              <a:buClr>
                <a:srgbClr val="D7B85E"/>
              </a:buClr>
              <a:buFont typeface="Arial" panose="020B0604020202020204" pitchFamily="34" charset="0"/>
              <a:buChar char="•"/>
            </a:pPr>
            <a:r>
              <a:rPr lang="en-GB" sz="788" dirty="0">
                <a:solidFill>
                  <a:srgbClr val="B9B9B7"/>
                </a:solidFill>
                <a:latin typeface="Avenir Next LT Pro" panose="020B0504020202020204" pitchFamily="34" charset="0"/>
              </a:rPr>
              <a:t>avoids probate delay</a:t>
            </a:r>
          </a:p>
          <a:p>
            <a:pPr defTabSz="342900">
              <a:buClr>
                <a:srgbClr val="D7B85E"/>
              </a:buClr>
            </a:pPr>
            <a:endParaRPr lang="en-GB" sz="788" dirty="0">
              <a:solidFill>
                <a:srgbClr val="B9B9B7"/>
              </a:solidFill>
              <a:latin typeface="Avenir Next LT Pro" panose="020B0504020202020204" pitchFamily="34" charset="0"/>
            </a:endParaRPr>
          </a:p>
          <a:p>
            <a:pPr algn="ctr" defTabSz="342900">
              <a:buClr>
                <a:srgbClr val="D7B85E"/>
              </a:buClr>
            </a:pPr>
            <a:endParaRPr lang="en-GB" sz="900" dirty="0">
              <a:solidFill>
                <a:srgbClr val="B9B9B7"/>
              </a:solidFill>
              <a:latin typeface="Avenir Next LT Pro" panose="020B0504020202020204" pitchFamily="34" charset="0"/>
            </a:endParaRPr>
          </a:p>
          <a:p>
            <a:pPr algn="ctr" defTabSz="342900">
              <a:buClr>
                <a:srgbClr val="D7B85E"/>
              </a:buClr>
            </a:pPr>
            <a:r>
              <a:rPr lang="en-GB" sz="1200" dirty="0">
                <a:solidFill>
                  <a:srgbClr val="B9B9B7"/>
                </a:solidFill>
                <a:latin typeface="Avenir Next LT Pro" panose="020B0504020202020204" pitchFamily="34" charset="0"/>
              </a:rPr>
              <a:t>Give yourself complete peace of mind. Call and speak to us today about the essential benefits of putting </a:t>
            </a:r>
            <a:r>
              <a:rPr lang="en-GB" sz="1200" dirty="0">
                <a:solidFill>
                  <a:srgbClr val="AB8636"/>
                </a:solidFill>
                <a:latin typeface="Avenir Next LT Pro" panose="020B0504020202020204" pitchFamily="34" charset="0"/>
              </a:rPr>
              <a:t>y</a:t>
            </a:r>
            <a:r>
              <a:rPr lang="en-GB" sz="1200" dirty="0">
                <a:solidFill>
                  <a:srgbClr val="B99F40"/>
                </a:solidFill>
                <a:latin typeface="Avenir Next LT Pro" panose="020B0504020202020204" pitchFamily="34" charset="0"/>
              </a:rPr>
              <a:t>o</a:t>
            </a:r>
            <a:r>
              <a:rPr lang="en-GB" sz="1200" dirty="0">
                <a:solidFill>
                  <a:srgbClr val="D7B85E"/>
                </a:solidFill>
                <a:latin typeface="Avenir Next LT Pro" panose="020B0504020202020204" pitchFamily="34" charset="0"/>
              </a:rPr>
              <a:t>u</a:t>
            </a:r>
            <a:r>
              <a:rPr lang="en-GB" sz="1200" dirty="0">
                <a:solidFill>
                  <a:srgbClr val="BF9A52"/>
                </a:solidFill>
                <a:latin typeface="Avenir Next LT Pro" panose="020B0504020202020204" pitchFamily="34" charset="0"/>
              </a:rPr>
              <a:t>r </a:t>
            </a:r>
            <a:r>
              <a:rPr lang="en-GB" sz="1200" dirty="0">
                <a:solidFill>
                  <a:srgbClr val="B9B9B7"/>
                </a:solidFill>
                <a:latin typeface="Avenir Next LT Pro" panose="020B0504020202020204" pitchFamily="34" charset="0"/>
              </a:rPr>
              <a:t>personal protection policies in a trust.</a:t>
            </a:r>
          </a:p>
          <a:p>
            <a:pPr defTabSz="342900"/>
            <a:endParaRPr lang="en-GB" sz="1350" dirty="0">
              <a:solidFill>
                <a:srgbClr val="AC8536"/>
              </a:solidFill>
              <a:latin typeface="Avenir Next LT Pro" panose="020B0504020202020204" pitchFamily="34" charset="0"/>
            </a:endParaRPr>
          </a:p>
          <a:p>
            <a:pPr defTabSz="342900"/>
            <a:endParaRPr lang="en-GB" sz="1350" dirty="0">
              <a:solidFill>
                <a:srgbClr val="AC8536"/>
              </a:solidFill>
              <a:latin typeface="Avenir Next LT Pro" panose="020B0504020202020204" pitchFamily="34" charset="0"/>
            </a:endParaRPr>
          </a:p>
          <a:p>
            <a:pPr defTabSz="342900"/>
            <a:endParaRPr lang="en-GB" sz="1350" dirty="0">
              <a:solidFill>
                <a:prstClr val="black"/>
              </a:solidFill>
            </a:endParaRPr>
          </a:p>
        </p:txBody>
      </p:sp>
      <p:graphicFrame>
        <p:nvGraphicFramePr>
          <p:cNvPr id="20" name="Chart 19">
            <a:extLst>
              <a:ext uri="{FF2B5EF4-FFF2-40B4-BE49-F238E27FC236}">
                <a16:creationId xmlns:a16="http://schemas.microsoft.com/office/drawing/2014/main" xmlns="" id="{68739373-CFA3-43B3-A882-5520C763BABB}"/>
              </a:ext>
            </a:extLst>
          </p:cNvPr>
          <p:cNvGraphicFramePr/>
          <p:nvPr>
            <p:extLst/>
          </p:nvPr>
        </p:nvGraphicFramePr>
        <p:xfrm>
          <a:off x="5747560" y="1927746"/>
          <a:ext cx="2267191" cy="179210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xmlns="" id="{4B0F3F39-07E2-4E2F-A5D8-1E92C4556DCB}"/>
              </a:ext>
            </a:extLst>
          </p:cNvPr>
          <p:cNvSpPr txBox="1"/>
          <p:nvPr/>
        </p:nvSpPr>
        <p:spPr>
          <a:xfrm>
            <a:off x="7052007" y="2281613"/>
            <a:ext cx="430375" cy="646331"/>
          </a:xfrm>
          <a:prstGeom prst="rect">
            <a:avLst/>
          </a:prstGeom>
          <a:noFill/>
        </p:spPr>
        <p:txBody>
          <a:bodyPr wrap="square" rtlCol="0">
            <a:spAutoFit/>
          </a:bodyPr>
          <a:lstStyle/>
          <a:p>
            <a:pPr defTabSz="342900"/>
            <a:r>
              <a:rPr lang="en-GB" sz="3600" dirty="0">
                <a:solidFill>
                  <a:srgbClr val="2D3548"/>
                </a:solidFill>
                <a:latin typeface="Arial Nova" panose="020B0504020202020204" pitchFamily="34" charset="0"/>
              </a:rPr>
              <a:t>£</a:t>
            </a:r>
          </a:p>
        </p:txBody>
      </p:sp>
      <p:pic>
        <p:nvPicPr>
          <p:cNvPr id="22" name="Picture 21">
            <a:extLst>
              <a:ext uri="{FF2B5EF4-FFF2-40B4-BE49-F238E27FC236}">
                <a16:creationId xmlns:a16="http://schemas.microsoft.com/office/drawing/2014/main" xmlns="" id="{6177014A-EE8C-4D6C-BD6C-DEC006DF650C}"/>
              </a:ext>
            </a:extLst>
          </p:cNvPr>
          <p:cNvPicPr>
            <a:picLocks noChangeAspect="1"/>
          </p:cNvPicPr>
          <p:nvPr/>
        </p:nvPicPr>
        <p:blipFill>
          <a:blip r:embed="rId4"/>
          <a:stretch>
            <a:fillRect/>
          </a:stretch>
        </p:blipFill>
        <p:spPr>
          <a:xfrm>
            <a:off x="6309993" y="2400560"/>
            <a:ext cx="430375" cy="430375"/>
          </a:xfrm>
          <a:prstGeom prst="rect">
            <a:avLst/>
          </a:prstGeom>
        </p:spPr>
      </p:pic>
      <p:pic>
        <p:nvPicPr>
          <p:cNvPr id="23" name="Picture 22">
            <a:extLst>
              <a:ext uri="{FF2B5EF4-FFF2-40B4-BE49-F238E27FC236}">
                <a16:creationId xmlns:a16="http://schemas.microsoft.com/office/drawing/2014/main" xmlns="" id="{A6317BD0-4452-48FA-A49E-44195D66F545}"/>
              </a:ext>
            </a:extLst>
          </p:cNvPr>
          <p:cNvPicPr>
            <a:picLocks noChangeAspect="1"/>
          </p:cNvPicPr>
          <p:nvPr/>
        </p:nvPicPr>
        <p:blipFill>
          <a:blip r:embed="rId5"/>
          <a:stretch>
            <a:fillRect/>
          </a:stretch>
        </p:blipFill>
        <p:spPr>
          <a:xfrm>
            <a:off x="6467109" y="2858281"/>
            <a:ext cx="827604" cy="827604"/>
          </a:xfrm>
          <a:prstGeom prst="rect">
            <a:avLst/>
          </a:prstGeom>
        </p:spPr>
      </p:pic>
      <p:sp>
        <p:nvSpPr>
          <p:cNvPr id="24" name="Rectangle 23">
            <a:extLst>
              <a:ext uri="{FF2B5EF4-FFF2-40B4-BE49-F238E27FC236}">
                <a16:creationId xmlns:a16="http://schemas.microsoft.com/office/drawing/2014/main" xmlns="" id="{6A00933A-DEC7-4A1C-B9D8-8C3E72202FCF}"/>
              </a:ext>
            </a:extLst>
          </p:cNvPr>
          <p:cNvSpPr/>
          <p:nvPr/>
        </p:nvSpPr>
        <p:spPr>
          <a:xfrm>
            <a:off x="5735281" y="0"/>
            <a:ext cx="2279470" cy="1226468"/>
          </a:xfrm>
          <a:prstGeom prst="rect">
            <a:avLst/>
          </a:prstGeom>
          <a:solidFill>
            <a:srgbClr val="2D35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endParaRPr lang="en-GB" sz="1013" dirty="0">
              <a:solidFill>
                <a:prstClr val="white"/>
              </a:solidFill>
            </a:endParaRPr>
          </a:p>
        </p:txBody>
      </p:sp>
      <p:pic>
        <p:nvPicPr>
          <p:cNvPr id="25" name="Picture 24" descr="A close up of a logo&#10;&#10;Description automatically generated">
            <a:extLst>
              <a:ext uri="{FF2B5EF4-FFF2-40B4-BE49-F238E27FC236}">
                <a16:creationId xmlns:a16="http://schemas.microsoft.com/office/drawing/2014/main" xmlns="" id="{64431400-56F6-4449-BBBA-82A0457C76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799" t="33395" r="29287" b="42875"/>
          <a:stretch/>
        </p:blipFill>
        <p:spPr>
          <a:xfrm>
            <a:off x="6514431" y="86983"/>
            <a:ext cx="703889" cy="380375"/>
          </a:xfrm>
          <a:prstGeom prst="rect">
            <a:avLst/>
          </a:prstGeom>
        </p:spPr>
      </p:pic>
      <p:sp>
        <p:nvSpPr>
          <p:cNvPr id="26" name="TextBox 25">
            <a:extLst>
              <a:ext uri="{FF2B5EF4-FFF2-40B4-BE49-F238E27FC236}">
                <a16:creationId xmlns:a16="http://schemas.microsoft.com/office/drawing/2014/main" xmlns="" id="{6392FC35-78AC-445A-9F4E-729A5DF1B7C2}"/>
              </a:ext>
            </a:extLst>
          </p:cNvPr>
          <p:cNvSpPr txBox="1"/>
          <p:nvPr/>
        </p:nvSpPr>
        <p:spPr>
          <a:xfrm>
            <a:off x="5728749" y="566742"/>
            <a:ext cx="2275252" cy="600164"/>
          </a:xfrm>
          <a:prstGeom prst="rect">
            <a:avLst/>
          </a:prstGeom>
          <a:noFill/>
        </p:spPr>
        <p:txBody>
          <a:bodyPr wrap="square" rtlCol="0">
            <a:spAutoFit/>
          </a:bodyPr>
          <a:lstStyle/>
          <a:p>
            <a:pPr algn="ctr" defTabSz="342900"/>
            <a:r>
              <a:rPr lang="en-GB" sz="2100" dirty="0">
                <a:solidFill>
                  <a:srgbClr val="AB8636"/>
                </a:solidFill>
                <a:latin typeface="Avenir Next LT Pro" panose="020B0504020202020204" pitchFamily="34" charset="0"/>
              </a:rPr>
              <a:t>T</a:t>
            </a:r>
            <a:r>
              <a:rPr lang="en-GB" sz="2100" dirty="0">
                <a:solidFill>
                  <a:srgbClr val="B99F40"/>
                </a:solidFill>
                <a:latin typeface="Avenir Next LT Pro" panose="020B0504020202020204" pitchFamily="34" charset="0"/>
              </a:rPr>
              <a:t>R</a:t>
            </a:r>
            <a:r>
              <a:rPr lang="en-GB" sz="2100" dirty="0">
                <a:solidFill>
                  <a:srgbClr val="D7B85E"/>
                </a:solidFill>
                <a:latin typeface="Avenir Next LT Pro" panose="020B0504020202020204" pitchFamily="34" charset="0"/>
              </a:rPr>
              <a:t>U</a:t>
            </a:r>
            <a:r>
              <a:rPr lang="en-GB" sz="2100" dirty="0">
                <a:solidFill>
                  <a:srgbClr val="D6B55D"/>
                </a:solidFill>
                <a:latin typeface="Avenir Next LT Pro" panose="020B0504020202020204" pitchFamily="34" charset="0"/>
              </a:rPr>
              <a:t>S</a:t>
            </a:r>
            <a:r>
              <a:rPr lang="en-GB" sz="2100" dirty="0">
                <a:solidFill>
                  <a:srgbClr val="BF9A52"/>
                </a:solidFill>
                <a:latin typeface="Avenir Next LT Pro" panose="020B0504020202020204" pitchFamily="34" charset="0"/>
              </a:rPr>
              <a:t>T</a:t>
            </a:r>
            <a:r>
              <a:rPr lang="en-GB" sz="2100" dirty="0">
                <a:solidFill>
                  <a:srgbClr val="AC8536"/>
                </a:solidFill>
                <a:latin typeface="Avenir Next LT Pro" panose="020B0504020202020204" pitchFamily="34" charset="0"/>
              </a:rPr>
              <a:t>S</a:t>
            </a:r>
          </a:p>
          <a:p>
            <a:pPr algn="ctr" defTabSz="342900"/>
            <a:r>
              <a:rPr lang="en-GB" sz="1200" dirty="0">
                <a:solidFill>
                  <a:srgbClr val="B9B9B7"/>
                </a:solidFill>
                <a:latin typeface="Avenir Next LT Pro" panose="020B0504020202020204" pitchFamily="34" charset="0"/>
              </a:rPr>
              <a:t>Made Simple</a:t>
            </a:r>
          </a:p>
        </p:txBody>
      </p:sp>
      <p:sp>
        <p:nvSpPr>
          <p:cNvPr id="27" name="TextBox 26">
            <a:extLst>
              <a:ext uri="{FF2B5EF4-FFF2-40B4-BE49-F238E27FC236}">
                <a16:creationId xmlns:a16="http://schemas.microsoft.com/office/drawing/2014/main" xmlns="" id="{04244F0C-6B1B-4035-A4E9-B4D4E25C77C6}"/>
              </a:ext>
            </a:extLst>
          </p:cNvPr>
          <p:cNvSpPr txBox="1"/>
          <p:nvPr/>
        </p:nvSpPr>
        <p:spPr>
          <a:xfrm>
            <a:off x="5747560" y="4529518"/>
            <a:ext cx="2267191" cy="715581"/>
          </a:xfrm>
          <a:prstGeom prst="rect">
            <a:avLst/>
          </a:prstGeom>
          <a:noFill/>
        </p:spPr>
        <p:txBody>
          <a:bodyPr wrap="square" rtlCol="0">
            <a:spAutoFit/>
          </a:bodyPr>
          <a:lstStyle/>
          <a:p>
            <a:pPr algn="ctr" defTabSz="342900"/>
            <a:r>
              <a:rPr lang="en-GB" sz="1350" dirty="0">
                <a:solidFill>
                  <a:srgbClr val="B9B9B7"/>
                </a:solidFill>
              </a:rPr>
              <a:t>Is </a:t>
            </a:r>
            <a:r>
              <a:rPr lang="en-GB" sz="1350" dirty="0">
                <a:solidFill>
                  <a:srgbClr val="AB8636"/>
                </a:solidFill>
                <a:latin typeface="Avenir Next LT Pro" panose="020B0504020202020204" pitchFamily="34" charset="0"/>
              </a:rPr>
              <a:t>y</a:t>
            </a:r>
            <a:r>
              <a:rPr lang="en-GB" sz="1350" dirty="0">
                <a:solidFill>
                  <a:srgbClr val="B99F40"/>
                </a:solidFill>
                <a:latin typeface="Avenir Next LT Pro" panose="020B0504020202020204" pitchFamily="34" charset="0"/>
              </a:rPr>
              <a:t>o</a:t>
            </a:r>
            <a:r>
              <a:rPr lang="en-GB" sz="1350" dirty="0">
                <a:solidFill>
                  <a:srgbClr val="D7B85E"/>
                </a:solidFill>
                <a:latin typeface="Avenir Next LT Pro" panose="020B0504020202020204" pitchFamily="34" charset="0"/>
              </a:rPr>
              <a:t>u</a:t>
            </a:r>
            <a:r>
              <a:rPr lang="en-GB" sz="1350" dirty="0">
                <a:solidFill>
                  <a:srgbClr val="BF9A52"/>
                </a:solidFill>
                <a:latin typeface="Avenir Next LT Pro" panose="020B0504020202020204" pitchFamily="34" charset="0"/>
              </a:rPr>
              <a:t>r</a:t>
            </a:r>
            <a:r>
              <a:rPr lang="en-GB" sz="1350" dirty="0">
                <a:solidFill>
                  <a:srgbClr val="AC8536"/>
                </a:solidFill>
                <a:latin typeface="Avenir Next LT Pro" panose="020B0504020202020204" pitchFamily="34" charset="0"/>
              </a:rPr>
              <a:t> </a:t>
            </a:r>
            <a:r>
              <a:rPr lang="en-GB" sz="1350" dirty="0">
                <a:solidFill>
                  <a:srgbClr val="B9B9B7"/>
                </a:solidFill>
                <a:latin typeface="Avenir Next LT Pro" panose="020B0504020202020204" pitchFamily="34" charset="0"/>
              </a:rPr>
              <a:t>life insurance policy written in trust?</a:t>
            </a:r>
            <a:endParaRPr lang="en-GB" sz="1350" dirty="0">
              <a:solidFill>
                <a:srgbClr val="AC8536"/>
              </a:solidFill>
              <a:latin typeface="Avenir Next LT Pro" panose="020B0504020202020204" pitchFamily="34" charset="0"/>
            </a:endParaRPr>
          </a:p>
          <a:p>
            <a:pPr defTabSz="342900"/>
            <a:endParaRPr lang="en-GB" sz="1350" dirty="0">
              <a:solidFill>
                <a:srgbClr val="B9B9B7"/>
              </a:solidFill>
            </a:endParaRPr>
          </a:p>
        </p:txBody>
      </p:sp>
    </p:spTree>
    <p:extLst>
      <p:ext uri="{BB962C8B-B14F-4D97-AF65-F5344CB8AC3E}">
        <p14:creationId xmlns:p14="http://schemas.microsoft.com/office/powerpoint/2010/main" val="3333303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86">
            <a:extLst>
              <a:ext uri="{FF2B5EF4-FFF2-40B4-BE49-F238E27FC236}">
                <a16:creationId xmlns:a16="http://schemas.microsoft.com/office/drawing/2014/main" xmlns="" id="{81CB9453-64AD-4F2B-B3A7-DD95BEDFC24D}"/>
              </a:ext>
            </a:extLst>
          </p:cNvPr>
          <p:cNvGraphicFramePr/>
          <p:nvPr>
            <p:extLst/>
          </p:nvPr>
        </p:nvGraphicFramePr>
        <p:xfrm>
          <a:off x="5765464" y="1215931"/>
          <a:ext cx="2267191" cy="1792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4" name="Table 4">
            <a:extLst>
              <a:ext uri="{FF2B5EF4-FFF2-40B4-BE49-F238E27FC236}">
                <a16:creationId xmlns:a16="http://schemas.microsoft.com/office/drawing/2014/main" xmlns="" id="{CA9176A5-E922-4EB5-9E9A-BA03EE847DBA}"/>
              </a:ext>
            </a:extLst>
          </p:cNvPr>
          <p:cNvGraphicFramePr>
            <a:graphicFrameLocks noGrp="1"/>
          </p:cNvGraphicFramePr>
          <p:nvPr>
            <p:extLst/>
          </p:nvPr>
        </p:nvGraphicFramePr>
        <p:xfrm>
          <a:off x="1142704" y="4520839"/>
          <a:ext cx="6858000" cy="62266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1545149271"/>
                    </a:ext>
                  </a:extLst>
                </a:gridCol>
                <a:gridCol w="2286000">
                  <a:extLst>
                    <a:ext uri="{9D8B030D-6E8A-4147-A177-3AD203B41FA5}">
                      <a16:colId xmlns:a16="http://schemas.microsoft.com/office/drawing/2014/main" xmlns="" val="590459983"/>
                    </a:ext>
                  </a:extLst>
                </a:gridCol>
                <a:gridCol w="2286000">
                  <a:extLst>
                    <a:ext uri="{9D8B030D-6E8A-4147-A177-3AD203B41FA5}">
                      <a16:colId xmlns:a16="http://schemas.microsoft.com/office/drawing/2014/main" xmlns="" val="3045055361"/>
                    </a:ext>
                  </a:extLst>
                </a:gridCol>
              </a:tblGrid>
              <a:tr h="622661">
                <a:tc>
                  <a:txBody>
                    <a:bodyPr/>
                    <a:lstStyle/>
                    <a:p>
                      <a:endParaRPr lang="en-GB" sz="1100" dirty="0"/>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100" dirty="0"/>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2220543163"/>
                  </a:ext>
                </a:extLst>
              </a:tr>
            </a:tbl>
          </a:graphicData>
        </a:graphic>
      </p:graphicFrame>
      <p:sp>
        <p:nvSpPr>
          <p:cNvPr id="6" name="Rectangle 5">
            <a:extLst>
              <a:ext uri="{FF2B5EF4-FFF2-40B4-BE49-F238E27FC236}">
                <a16:creationId xmlns:a16="http://schemas.microsoft.com/office/drawing/2014/main" xmlns="" id="{6794074C-7473-4F61-99E2-307B9CDC4E16}"/>
              </a:ext>
            </a:extLst>
          </p:cNvPr>
          <p:cNvSpPr/>
          <p:nvPr/>
        </p:nvSpPr>
        <p:spPr>
          <a:xfrm>
            <a:off x="1143000" y="4524429"/>
            <a:ext cx="6858000" cy="619071"/>
          </a:xfrm>
          <a:prstGeom prst="rect">
            <a:avLst/>
          </a:prstGeom>
          <a:solidFill>
            <a:srgbClr val="2D35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endParaRPr lang="en-GB" sz="1013" dirty="0">
              <a:solidFill>
                <a:prstClr val="white"/>
              </a:solidFill>
            </a:endParaRPr>
          </a:p>
        </p:txBody>
      </p:sp>
      <p:pic>
        <p:nvPicPr>
          <p:cNvPr id="8" name="Picture 7" descr="A close up of a logo&#10;&#10;Description automatically generated">
            <a:extLst>
              <a:ext uri="{FF2B5EF4-FFF2-40B4-BE49-F238E27FC236}">
                <a16:creationId xmlns:a16="http://schemas.microsoft.com/office/drawing/2014/main" xmlns="" id="{BCD0D43C-C1B9-4FE8-A90C-030AFDF50D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99" t="33395" r="29287" b="42875"/>
          <a:stretch/>
        </p:blipFill>
        <p:spPr>
          <a:xfrm>
            <a:off x="1928682" y="4611412"/>
            <a:ext cx="703889" cy="380375"/>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34E1B518-6D77-4074-97E3-9D80ABDC9E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99" t="33395" r="29287" b="42875"/>
          <a:stretch/>
        </p:blipFill>
        <p:spPr>
          <a:xfrm>
            <a:off x="4220056" y="4606162"/>
            <a:ext cx="703889" cy="380375"/>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68AE0133-E3C0-4A8D-B30A-485244BC60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99" t="33395" r="29287" b="42875"/>
          <a:stretch/>
        </p:blipFill>
        <p:spPr>
          <a:xfrm>
            <a:off x="6511430" y="4611412"/>
            <a:ext cx="703889" cy="380375"/>
          </a:xfrm>
          <a:prstGeom prst="rect">
            <a:avLst/>
          </a:prstGeom>
        </p:spPr>
      </p:pic>
      <p:sp>
        <p:nvSpPr>
          <p:cNvPr id="11" name="Rectangle 10">
            <a:extLst>
              <a:ext uri="{FF2B5EF4-FFF2-40B4-BE49-F238E27FC236}">
                <a16:creationId xmlns:a16="http://schemas.microsoft.com/office/drawing/2014/main" xmlns="" id="{8D5BB107-ED8B-4246-BFBD-BE4ED3C47BE0}"/>
              </a:ext>
            </a:extLst>
          </p:cNvPr>
          <p:cNvSpPr/>
          <p:nvPr/>
        </p:nvSpPr>
        <p:spPr>
          <a:xfrm>
            <a:off x="1143000" y="-4120"/>
            <a:ext cx="6858000" cy="1225141"/>
          </a:xfrm>
          <a:prstGeom prst="rect">
            <a:avLst/>
          </a:prstGeom>
          <a:solidFill>
            <a:srgbClr val="2D35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endParaRPr lang="en-GB" sz="1013" dirty="0">
              <a:solidFill>
                <a:prstClr val="white"/>
              </a:solidFill>
            </a:endParaRPr>
          </a:p>
        </p:txBody>
      </p:sp>
      <p:sp>
        <p:nvSpPr>
          <p:cNvPr id="13" name="TextBox 12">
            <a:extLst>
              <a:ext uri="{FF2B5EF4-FFF2-40B4-BE49-F238E27FC236}">
                <a16:creationId xmlns:a16="http://schemas.microsoft.com/office/drawing/2014/main" xmlns="" id="{E9AF8F22-55ED-46DE-BCBE-013566D32AC5}"/>
              </a:ext>
            </a:extLst>
          </p:cNvPr>
          <p:cNvSpPr txBox="1"/>
          <p:nvPr/>
        </p:nvSpPr>
        <p:spPr>
          <a:xfrm>
            <a:off x="1143000" y="-2989"/>
            <a:ext cx="2275252" cy="1171924"/>
          </a:xfrm>
          <a:prstGeom prst="rect">
            <a:avLst/>
          </a:prstGeom>
          <a:noFill/>
        </p:spPr>
        <p:txBody>
          <a:bodyPr wrap="square" rtlCol="0">
            <a:spAutoFit/>
          </a:bodyPr>
          <a:lstStyle/>
          <a:p>
            <a:pPr algn="ctr" defTabSz="342900"/>
            <a:r>
              <a:rPr lang="en-GB" sz="1500" dirty="0">
                <a:solidFill>
                  <a:srgbClr val="AB8636"/>
                </a:solidFill>
                <a:latin typeface="Avenir Next LT Pro" panose="020B0504020202020204" pitchFamily="34" charset="0"/>
              </a:rPr>
              <a:t>R</a:t>
            </a:r>
            <a:r>
              <a:rPr lang="en-GB" sz="1500" dirty="0">
                <a:solidFill>
                  <a:srgbClr val="AC8C3F"/>
                </a:solidFill>
                <a:latin typeface="Avenir Next LT Pro" panose="020B0504020202020204" pitchFamily="34" charset="0"/>
              </a:rPr>
              <a:t>i</a:t>
            </a:r>
            <a:r>
              <a:rPr lang="en-GB" sz="1500" dirty="0">
                <a:solidFill>
                  <a:srgbClr val="B99F40"/>
                </a:solidFill>
                <a:latin typeface="Avenir Next LT Pro" panose="020B0504020202020204" pitchFamily="34" charset="0"/>
              </a:rPr>
              <a:t>g</a:t>
            </a:r>
            <a:r>
              <a:rPr lang="en-GB" sz="1500" dirty="0">
                <a:solidFill>
                  <a:srgbClr val="D7B85E"/>
                </a:solidFill>
                <a:latin typeface="Avenir Next LT Pro" panose="020B0504020202020204" pitchFamily="34" charset="0"/>
              </a:rPr>
              <a:t>h</a:t>
            </a:r>
            <a:r>
              <a:rPr lang="en-GB" sz="1500" dirty="0">
                <a:solidFill>
                  <a:srgbClr val="E2BF63"/>
                </a:solidFill>
                <a:latin typeface="Avenir Next LT Pro" panose="020B0504020202020204" pitchFamily="34" charset="0"/>
              </a:rPr>
              <a:t>t </a:t>
            </a:r>
            <a:r>
              <a:rPr lang="en-GB" sz="1500" dirty="0">
                <a:solidFill>
                  <a:srgbClr val="E4C163"/>
                </a:solidFill>
                <a:latin typeface="Avenir Next LT Pro" panose="020B0504020202020204" pitchFamily="34" charset="0"/>
              </a:rPr>
              <a:t>m</a:t>
            </a:r>
            <a:r>
              <a:rPr lang="en-GB" sz="1500" dirty="0">
                <a:solidFill>
                  <a:srgbClr val="D6B55D"/>
                </a:solidFill>
                <a:latin typeface="Avenir Next LT Pro" panose="020B0504020202020204" pitchFamily="34" charset="0"/>
              </a:rPr>
              <a:t>o</a:t>
            </a:r>
            <a:r>
              <a:rPr lang="en-GB" sz="1500" dirty="0">
                <a:solidFill>
                  <a:srgbClr val="BF9A52"/>
                </a:solidFill>
                <a:latin typeface="Avenir Next LT Pro" panose="020B0504020202020204" pitchFamily="34" charset="0"/>
              </a:rPr>
              <a:t>n</a:t>
            </a:r>
            <a:r>
              <a:rPr lang="en-GB" sz="1500" dirty="0">
                <a:solidFill>
                  <a:srgbClr val="AD9244"/>
                </a:solidFill>
                <a:latin typeface="Avenir Next LT Pro" panose="020B0504020202020204" pitchFamily="34" charset="0"/>
              </a:rPr>
              <a:t>e</a:t>
            </a:r>
            <a:r>
              <a:rPr lang="en-GB" sz="1500" dirty="0">
                <a:solidFill>
                  <a:srgbClr val="AC8536"/>
                </a:solidFill>
                <a:latin typeface="Avenir Next LT Pro" panose="020B0504020202020204" pitchFamily="34" charset="0"/>
              </a:rPr>
              <a:t>y</a:t>
            </a:r>
          </a:p>
          <a:p>
            <a:pPr algn="ctr" defTabSz="342900"/>
            <a:r>
              <a:rPr lang="en-GB" sz="788" dirty="0">
                <a:solidFill>
                  <a:srgbClr val="E1E1DF"/>
                </a:solidFill>
                <a:latin typeface="Avenir Next LT Pro" panose="020B0504020202020204" pitchFamily="34" charset="0"/>
              </a:rPr>
              <a:t>You can use a trust to give some or all of the beneﬁts from your life or critical illness insurance policies to other people such as a spouse or children. This means that the beneﬁts you give away would not form part of your estate if you die and therefore would not be subject to Inheritance tax.</a:t>
            </a:r>
          </a:p>
        </p:txBody>
      </p:sp>
      <p:sp>
        <p:nvSpPr>
          <p:cNvPr id="14" name="TextBox 13">
            <a:extLst>
              <a:ext uri="{FF2B5EF4-FFF2-40B4-BE49-F238E27FC236}">
                <a16:creationId xmlns:a16="http://schemas.microsoft.com/office/drawing/2014/main" xmlns="" id="{E8682D72-C610-44E8-84E4-4761F9409FEF}"/>
              </a:ext>
            </a:extLst>
          </p:cNvPr>
          <p:cNvSpPr txBox="1"/>
          <p:nvPr/>
        </p:nvSpPr>
        <p:spPr>
          <a:xfrm>
            <a:off x="3434375" y="-6924"/>
            <a:ext cx="2275252" cy="785087"/>
          </a:xfrm>
          <a:prstGeom prst="rect">
            <a:avLst/>
          </a:prstGeom>
          <a:noFill/>
        </p:spPr>
        <p:txBody>
          <a:bodyPr wrap="square" rtlCol="0">
            <a:spAutoFit/>
          </a:bodyPr>
          <a:lstStyle/>
          <a:p>
            <a:pPr algn="ctr" defTabSz="342900"/>
            <a:r>
              <a:rPr lang="en-GB" sz="1350" dirty="0">
                <a:solidFill>
                  <a:srgbClr val="AB8636"/>
                </a:solidFill>
                <a:latin typeface="Avenir Next LT Pro" panose="020B0504020202020204" pitchFamily="34" charset="0"/>
              </a:rPr>
              <a:t>R</a:t>
            </a:r>
            <a:r>
              <a:rPr lang="en-GB" sz="1350" dirty="0">
                <a:solidFill>
                  <a:srgbClr val="AC8C3F"/>
                </a:solidFill>
                <a:latin typeface="Avenir Next LT Pro" panose="020B0504020202020204" pitchFamily="34" charset="0"/>
              </a:rPr>
              <a:t>i</a:t>
            </a:r>
            <a:r>
              <a:rPr lang="en-GB" sz="1350" dirty="0">
                <a:solidFill>
                  <a:srgbClr val="B99F40"/>
                </a:solidFill>
                <a:latin typeface="Avenir Next LT Pro" panose="020B0504020202020204" pitchFamily="34" charset="0"/>
              </a:rPr>
              <a:t>g</a:t>
            </a:r>
            <a:r>
              <a:rPr lang="en-GB" sz="1350" dirty="0">
                <a:solidFill>
                  <a:srgbClr val="D7B85E"/>
                </a:solidFill>
                <a:latin typeface="Avenir Next LT Pro" panose="020B0504020202020204" pitchFamily="34" charset="0"/>
              </a:rPr>
              <a:t>h</a:t>
            </a:r>
            <a:r>
              <a:rPr lang="en-GB" sz="1350" dirty="0">
                <a:solidFill>
                  <a:srgbClr val="E2BF63"/>
                </a:solidFill>
                <a:latin typeface="Avenir Next LT Pro" panose="020B0504020202020204" pitchFamily="34" charset="0"/>
              </a:rPr>
              <a:t>t </a:t>
            </a:r>
            <a:r>
              <a:rPr lang="en-GB" sz="1350" dirty="0">
                <a:solidFill>
                  <a:srgbClr val="E4C163"/>
                </a:solidFill>
                <a:latin typeface="Avenir Next LT Pro" panose="020B0504020202020204" pitchFamily="34" charset="0"/>
              </a:rPr>
              <a:t>h</a:t>
            </a:r>
            <a:r>
              <a:rPr lang="en-GB" sz="1350" dirty="0">
                <a:solidFill>
                  <a:srgbClr val="D6B55D"/>
                </a:solidFill>
                <a:latin typeface="Avenir Next LT Pro" panose="020B0504020202020204" pitchFamily="34" charset="0"/>
              </a:rPr>
              <a:t>a</a:t>
            </a:r>
            <a:r>
              <a:rPr lang="en-GB" sz="1350" dirty="0">
                <a:solidFill>
                  <a:srgbClr val="BF9A52"/>
                </a:solidFill>
                <a:latin typeface="Avenir Next LT Pro" panose="020B0504020202020204" pitchFamily="34" charset="0"/>
              </a:rPr>
              <a:t>n</a:t>
            </a:r>
            <a:r>
              <a:rPr lang="en-GB" sz="1350" dirty="0">
                <a:solidFill>
                  <a:srgbClr val="AD9244"/>
                </a:solidFill>
                <a:latin typeface="Avenir Next LT Pro" panose="020B0504020202020204" pitchFamily="34" charset="0"/>
              </a:rPr>
              <a:t>d</a:t>
            </a:r>
            <a:r>
              <a:rPr lang="en-GB" sz="1350" dirty="0">
                <a:solidFill>
                  <a:srgbClr val="AC8536"/>
                </a:solidFill>
                <a:latin typeface="Avenir Next LT Pro" panose="020B0504020202020204" pitchFamily="34" charset="0"/>
              </a:rPr>
              <a:t>s</a:t>
            </a:r>
          </a:p>
          <a:p>
            <a:pPr algn="ctr" defTabSz="342900"/>
            <a:r>
              <a:rPr lang="en-GB" sz="788" dirty="0">
                <a:solidFill>
                  <a:srgbClr val="E1E1DF"/>
                </a:solidFill>
                <a:latin typeface="Avenir Next LT Pro" panose="020B0504020202020204" pitchFamily="34" charset="0"/>
              </a:rPr>
              <a:t>Trusts are ﬂexible, which means you have control over who will beneﬁt from your cover and who will be responsible for making sure that happens.</a:t>
            </a:r>
            <a:endParaRPr lang="en-GB" sz="788" dirty="0">
              <a:solidFill>
                <a:prstClr val="black"/>
              </a:solidFill>
            </a:endParaRPr>
          </a:p>
        </p:txBody>
      </p:sp>
      <p:sp>
        <p:nvSpPr>
          <p:cNvPr id="15" name="TextBox 14">
            <a:extLst>
              <a:ext uri="{FF2B5EF4-FFF2-40B4-BE49-F238E27FC236}">
                <a16:creationId xmlns:a16="http://schemas.microsoft.com/office/drawing/2014/main" xmlns="" id="{070B089C-2DCF-45BD-A722-3A57680CAED9}"/>
              </a:ext>
            </a:extLst>
          </p:cNvPr>
          <p:cNvSpPr txBox="1"/>
          <p:nvPr/>
        </p:nvSpPr>
        <p:spPr>
          <a:xfrm>
            <a:off x="5717688" y="-2989"/>
            <a:ext cx="2275252" cy="1270091"/>
          </a:xfrm>
          <a:prstGeom prst="rect">
            <a:avLst/>
          </a:prstGeom>
          <a:noFill/>
        </p:spPr>
        <p:txBody>
          <a:bodyPr wrap="square" rtlCol="0">
            <a:spAutoFit/>
          </a:bodyPr>
          <a:lstStyle/>
          <a:p>
            <a:pPr algn="ctr" defTabSz="342900"/>
            <a:r>
              <a:rPr lang="en-GB" sz="1350" dirty="0">
                <a:solidFill>
                  <a:srgbClr val="AB8636"/>
                </a:solidFill>
                <a:latin typeface="Avenir Next LT Pro" panose="020B0504020202020204" pitchFamily="34" charset="0"/>
              </a:rPr>
              <a:t>R</a:t>
            </a:r>
            <a:r>
              <a:rPr lang="en-GB" sz="1350" dirty="0">
                <a:solidFill>
                  <a:srgbClr val="AC8C3F"/>
                </a:solidFill>
                <a:latin typeface="Avenir Next LT Pro" panose="020B0504020202020204" pitchFamily="34" charset="0"/>
              </a:rPr>
              <a:t>i</a:t>
            </a:r>
            <a:r>
              <a:rPr lang="en-GB" sz="1350" dirty="0">
                <a:solidFill>
                  <a:srgbClr val="B99F40"/>
                </a:solidFill>
                <a:latin typeface="Avenir Next LT Pro" panose="020B0504020202020204" pitchFamily="34" charset="0"/>
              </a:rPr>
              <a:t>g</a:t>
            </a:r>
            <a:r>
              <a:rPr lang="en-GB" sz="1350" dirty="0">
                <a:solidFill>
                  <a:srgbClr val="D7B85E"/>
                </a:solidFill>
                <a:latin typeface="Avenir Next LT Pro" panose="020B0504020202020204" pitchFamily="34" charset="0"/>
              </a:rPr>
              <a:t>h</a:t>
            </a:r>
            <a:r>
              <a:rPr lang="en-GB" sz="1350" dirty="0">
                <a:solidFill>
                  <a:srgbClr val="E2BF63"/>
                </a:solidFill>
                <a:latin typeface="Avenir Next LT Pro" panose="020B0504020202020204" pitchFamily="34" charset="0"/>
              </a:rPr>
              <a:t>t </a:t>
            </a:r>
            <a:r>
              <a:rPr lang="en-GB" sz="1350" dirty="0">
                <a:solidFill>
                  <a:srgbClr val="E4C163"/>
                </a:solidFill>
                <a:latin typeface="Avenir Next LT Pro" panose="020B0504020202020204" pitchFamily="34" charset="0"/>
              </a:rPr>
              <a:t>t</a:t>
            </a:r>
            <a:r>
              <a:rPr lang="en-GB" sz="1350" dirty="0">
                <a:solidFill>
                  <a:srgbClr val="D6B55D"/>
                </a:solidFill>
                <a:latin typeface="Avenir Next LT Pro" panose="020B0504020202020204" pitchFamily="34" charset="0"/>
              </a:rPr>
              <a:t>i</a:t>
            </a:r>
            <a:r>
              <a:rPr lang="en-GB" sz="1350" dirty="0">
                <a:solidFill>
                  <a:srgbClr val="BF9A52"/>
                </a:solidFill>
                <a:latin typeface="Avenir Next LT Pro" panose="020B0504020202020204" pitchFamily="34" charset="0"/>
              </a:rPr>
              <a:t>m</a:t>
            </a:r>
            <a:r>
              <a:rPr lang="en-GB" sz="1350" dirty="0">
                <a:solidFill>
                  <a:srgbClr val="AD9244"/>
                </a:solidFill>
                <a:latin typeface="Avenir Next LT Pro" panose="020B0504020202020204" pitchFamily="34" charset="0"/>
              </a:rPr>
              <a:t>e</a:t>
            </a:r>
            <a:endParaRPr lang="en-GB" sz="1350" dirty="0">
              <a:solidFill>
                <a:srgbClr val="AC8536"/>
              </a:solidFill>
              <a:latin typeface="Avenir Next LT Pro" panose="020B0504020202020204" pitchFamily="34" charset="0"/>
            </a:endParaRPr>
          </a:p>
          <a:p>
            <a:pPr algn="ctr" defTabSz="342900"/>
            <a:r>
              <a:rPr lang="en-GB" sz="788" dirty="0">
                <a:solidFill>
                  <a:srgbClr val="E1E1DF"/>
                </a:solidFill>
                <a:latin typeface="Avenir Next LT Pro" panose="020B0504020202020204" pitchFamily="34" charset="0"/>
              </a:rPr>
              <a:t>If your policy is written in trust it allows your insurance provider to pay any claim you make more quickly than they could if the policy wasn’t written in trust. If a policy isn’t written under trust your personal representatives may have to obtain a Grant of Representation before they can deal with your policy. That process could take several months.</a:t>
            </a:r>
            <a:endParaRPr lang="en-GB" sz="788" dirty="0">
              <a:solidFill>
                <a:prstClr val="black"/>
              </a:solidFill>
            </a:endParaRPr>
          </a:p>
        </p:txBody>
      </p:sp>
      <p:graphicFrame>
        <p:nvGraphicFramePr>
          <p:cNvPr id="31" name="Chart 30">
            <a:extLst>
              <a:ext uri="{FF2B5EF4-FFF2-40B4-BE49-F238E27FC236}">
                <a16:creationId xmlns:a16="http://schemas.microsoft.com/office/drawing/2014/main" xmlns="" id="{03531478-604B-4D05-B1A7-AEC247033156}"/>
              </a:ext>
            </a:extLst>
          </p:cNvPr>
          <p:cNvGraphicFramePr/>
          <p:nvPr>
            <p:extLst/>
          </p:nvPr>
        </p:nvGraphicFramePr>
        <p:xfrm>
          <a:off x="1151061" y="1227964"/>
          <a:ext cx="2267191" cy="1792107"/>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xmlns="" id="{DF0B1048-C042-4711-8253-1804A2C325C7}"/>
              </a:ext>
            </a:extLst>
          </p:cNvPr>
          <p:cNvSpPr txBox="1"/>
          <p:nvPr/>
        </p:nvSpPr>
        <p:spPr>
          <a:xfrm>
            <a:off x="2455508" y="1581831"/>
            <a:ext cx="430375" cy="646331"/>
          </a:xfrm>
          <a:prstGeom prst="rect">
            <a:avLst/>
          </a:prstGeom>
          <a:noFill/>
        </p:spPr>
        <p:txBody>
          <a:bodyPr wrap="square" rtlCol="0">
            <a:spAutoFit/>
          </a:bodyPr>
          <a:lstStyle/>
          <a:p>
            <a:pPr defTabSz="342900"/>
            <a:r>
              <a:rPr lang="en-GB" sz="3600" dirty="0">
                <a:solidFill>
                  <a:srgbClr val="2D3548"/>
                </a:solidFill>
                <a:latin typeface="Arial Nova" panose="020B0504020202020204" pitchFamily="34" charset="0"/>
              </a:rPr>
              <a:t>£</a:t>
            </a:r>
          </a:p>
        </p:txBody>
      </p:sp>
      <p:pic>
        <p:nvPicPr>
          <p:cNvPr id="49" name="Picture 48">
            <a:extLst>
              <a:ext uri="{FF2B5EF4-FFF2-40B4-BE49-F238E27FC236}">
                <a16:creationId xmlns:a16="http://schemas.microsoft.com/office/drawing/2014/main" xmlns="" id="{D87028BD-E1FD-4FF5-B553-62CF3EAD35BE}"/>
              </a:ext>
            </a:extLst>
          </p:cNvPr>
          <p:cNvPicPr>
            <a:picLocks noChangeAspect="1"/>
          </p:cNvPicPr>
          <p:nvPr/>
        </p:nvPicPr>
        <p:blipFill>
          <a:blip r:embed="rId5"/>
          <a:stretch>
            <a:fillRect/>
          </a:stretch>
        </p:blipFill>
        <p:spPr>
          <a:xfrm>
            <a:off x="1713494" y="1700778"/>
            <a:ext cx="430375" cy="430375"/>
          </a:xfrm>
          <a:prstGeom prst="rect">
            <a:avLst/>
          </a:prstGeom>
        </p:spPr>
      </p:pic>
      <p:sp>
        <p:nvSpPr>
          <p:cNvPr id="50" name="TextBox 49">
            <a:extLst>
              <a:ext uri="{FF2B5EF4-FFF2-40B4-BE49-F238E27FC236}">
                <a16:creationId xmlns:a16="http://schemas.microsoft.com/office/drawing/2014/main" xmlns="" id="{3D215127-E81C-424D-B64C-1206E7B5F856}"/>
              </a:ext>
            </a:extLst>
          </p:cNvPr>
          <p:cNvSpPr txBox="1"/>
          <p:nvPr/>
        </p:nvSpPr>
        <p:spPr>
          <a:xfrm>
            <a:off x="2893124" y="1345228"/>
            <a:ext cx="582914" cy="732958"/>
          </a:xfrm>
          <a:prstGeom prst="rect">
            <a:avLst/>
          </a:prstGeom>
          <a:noFill/>
        </p:spPr>
        <p:txBody>
          <a:bodyPr wrap="square" rtlCol="0">
            <a:spAutoFit/>
          </a:bodyPr>
          <a:lstStyle/>
          <a:p>
            <a:pPr algn="ctr" defTabSz="342900"/>
            <a:r>
              <a:rPr lang="en-GB" sz="1050" dirty="0">
                <a:solidFill>
                  <a:srgbClr val="2D3548"/>
                </a:solidFill>
                <a:latin typeface="Avenir Next LT Pro" panose="020B0504020202020204" pitchFamily="34" charset="0"/>
              </a:rPr>
              <a:t>right money</a:t>
            </a:r>
          </a:p>
          <a:p>
            <a:pPr defTabSz="342900"/>
            <a:endParaRPr lang="en-GB" sz="1013" dirty="0">
              <a:solidFill>
                <a:prstClr val="black"/>
              </a:solidFill>
            </a:endParaRPr>
          </a:p>
        </p:txBody>
      </p:sp>
      <p:sp>
        <p:nvSpPr>
          <p:cNvPr id="51" name="TextBox 50">
            <a:extLst>
              <a:ext uri="{FF2B5EF4-FFF2-40B4-BE49-F238E27FC236}">
                <a16:creationId xmlns:a16="http://schemas.microsoft.com/office/drawing/2014/main" xmlns="" id="{93BA7825-A289-4C2B-A826-32243714FF3A}"/>
              </a:ext>
            </a:extLst>
          </p:cNvPr>
          <p:cNvSpPr txBox="1"/>
          <p:nvPr/>
        </p:nvSpPr>
        <p:spPr>
          <a:xfrm>
            <a:off x="1142704" y="3352255"/>
            <a:ext cx="2291375" cy="854080"/>
          </a:xfrm>
          <a:prstGeom prst="rect">
            <a:avLst/>
          </a:prstGeom>
          <a:noFill/>
        </p:spPr>
        <p:txBody>
          <a:bodyPr wrap="square" rtlCol="0">
            <a:spAutoFit/>
          </a:bodyPr>
          <a:lstStyle/>
          <a:p>
            <a:pPr algn="ctr" defTabSz="342900"/>
            <a:r>
              <a:rPr lang="en-GB" sz="825" dirty="0">
                <a:solidFill>
                  <a:srgbClr val="2D3548"/>
                </a:solidFill>
                <a:latin typeface="Avenir Next LT Pro" panose="020B0504020202020204" pitchFamily="34" charset="0"/>
              </a:rPr>
              <a:t>Inheritance tax is currently payable at 40% on any part of an estate valued over £325,000 </a:t>
            </a:r>
            <a:r>
              <a:rPr lang="en-GB" sz="825">
                <a:solidFill>
                  <a:srgbClr val="2D3548"/>
                </a:solidFill>
                <a:latin typeface="Avenir Next LT Pro" panose="020B0504020202020204" pitchFamily="34" charset="0"/>
              </a:rPr>
              <a:t>(2019/2020). </a:t>
            </a:r>
            <a:r>
              <a:rPr lang="en-GB" sz="825" dirty="0">
                <a:solidFill>
                  <a:srgbClr val="2D3548"/>
                </a:solidFill>
                <a:latin typeface="Avenir Next LT Pro" panose="020B0504020202020204" pitchFamily="34" charset="0"/>
              </a:rPr>
              <a:t>If you don’t put your personal protection policies in trust, any payment on claim is added to your estate for Inheritance tax calculation purposes.</a:t>
            </a:r>
          </a:p>
        </p:txBody>
      </p:sp>
      <p:sp>
        <p:nvSpPr>
          <p:cNvPr id="62" name="TextBox 61">
            <a:extLst>
              <a:ext uri="{FF2B5EF4-FFF2-40B4-BE49-F238E27FC236}">
                <a16:creationId xmlns:a16="http://schemas.microsoft.com/office/drawing/2014/main" xmlns="" id="{229208F6-F840-4EB7-B5EE-5BE7785C9969}"/>
              </a:ext>
            </a:extLst>
          </p:cNvPr>
          <p:cNvSpPr txBox="1"/>
          <p:nvPr/>
        </p:nvSpPr>
        <p:spPr>
          <a:xfrm>
            <a:off x="750871" y="1403283"/>
            <a:ext cx="769383" cy="715837"/>
          </a:xfrm>
          <a:prstGeom prst="rect">
            <a:avLst/>
          </a:prstGeom>
          <a:noFill/>
        </p:spPr>
        <p:txBody>
          <a:bodyPr wrap="square" rtlCol="0">
            <a:spAutoFit/>
          </a:bodyPr>
          <a:lstStyle/>
          <a:p>
            <a:pPr algn="ctr" defTabSz="342900"/>
            <a:endParaRPr lang="en-GB" sz="1013" dirty="0">
              <a:solidFill>
                <a:srgbClr val="2D3548"/>
              </a:solidFill>
              <a:latin typeface="Avenir Next LT Pro" panose="020B0504020202020204" pitchFamily="34" charset="0"/>
            </a:endParaRPr>
          </a:p>
          <a:p>
            <a:pPr algn="ctr" defTabSz="342900"/>
            <a:r>
              <a:rPr lang="en-GB" sz="1013" dirty="0">
                <a:solidFill>
                  <a:srgbClr val="2D3548"/>
                </a:solidFill>
                <a:latin typeface="Avenir Next LT Pro" panose="020B0504020202020204" pitchFamily="34" charset="0"/>
              </a:rPr>
              <a:t>right hands</a:t>
            </a:r>
          </a:p>
          <a:p>
            <a:pPr defTabSz="342900"/>
            <a:endParaRPr lang="en-GB" sz="1013" dirty="0">
              <a:solidFill>
                <a:prstClr val="black"/>
              </a:solidFill>
            </a:endParaRPr>
          </a:p>
        </p:txBody>
      </p:sp>
      <p:sp>
        <p:nvSpPr>
          <p:cNvPr id="63" name="TextBox 62">
            <a:extLst>
              <a:ext uri="{FF2B5EF4-FFF2-40B4-BE49-F238E27FC236}">
                <a16:creationId xmlns:a16="http://schemas.microsoft.com/office/drawing/2014/main" xmlns="" id="{E603D179-E8B9-4238-8705-9D68BB56C73E}"/>
              </a:ext>
            </a:extLst>
          </p:cNvPr>
          <p:cNvSpPr txBox="1"/>
          <p:nvPr/>
        </p:nvSpPr>
        <p:spPr>
          <a:xfrm>
            <a:off x="3402130" y="3355845"/>
            <a:ext cx="2291375" cy="1327286"/>
          </a:xfrm>
          <a:prstGeom prst="rect">
            <a:avLst/>
          </a:prstGeom>
          <a:noFill/>
        </p:spPr>
        <p:txBody>
          <a:bodyPr wrap="square" rtlCol="0">
            <a:spAutoFit/>
          </a:bodyPr>
          <a:lstStyle/>
          <a:p>
            <a:pPr algn="ctr" defTabSz="342900"/>
            <a:r>
              <a:rPr lang="en-GB" sz="825" dirty="0">
                <a:solidFill>
                  <a:srgbClr val="2D3548"/>
                </a:solidFill>
                <a:latin typeface="Avenir Next LT Pro" panose="020B0504020202020204" pitchFamily="34" charset="0"/>
              </a:rPr>
              <a:t>When you’re setting up a trust, you have control over who will administer any money paid out from a claim (the trustees) and who will beneﬁt from any money paid out (the beneﬁciaries). You can also ensure that you personally receive any beneﬁts that you wish to retain for yourself. A good example of this would be a payment following a critical illness claim.</a:t>
            </a:r>
          </a:p>
          <a:p>
            <a:pPr algn="ctr" defTabSz="342900"/>
            <a:r>
              <a:rPr lang="en-GB" sz="600" dirty="0">
                <a:solidFill>
                  <a:srgbClr val="2D3548"/>
                </a:solidFill>
                <a:latin typeface="Avenir Next LT Pro" panose="020B0504020202020204" pitchFamily="34" charset="0"/>
              </a:rPr>
              <a:t>.</a:t>
            </a:r>
            <a:endParaRPr lang="en-GB" sz="675" dirty="0">
              <a:solidFill>
                <a:srgbClr val="2D3548"/>
              </a:solidFill>
              <a:latin typeface="Avenir Next LT Pro" panose="020B0504020202020204" pitchFamily="34" charset="0"/>
            </a:endParaRPr>
          </a:p>
        </p:txBody>
      </p:sp>
      <p:sp>
        <p:nvSpPr>
          <p:cNvPr id="64" name="TextBox 63">
            <a:extLst>
              <a:ext uri="{FF2B5EF4-FFF2-40B4-BE49-F238E27FC236}">
                <a16:creationId xmlns:a16="http://schemas.microsoft.com/office/drawing/2014/main" xmlns="" id="{87E71C9D-49C8-4BAF-9DC4-70A97A97E049}"/>
              </a:ext>
            </a:extLst>
          </p:cNvPr>
          <p:cNvSpPr txBox="1"/>
          <p:nvPr/>
        </p:nvSpPr>
        <p:spPr>
          <a:xfrm>
            <a:off x="5717392" y="3355846"/>
            <a:ext cx="2291375" cy="854080"/>
          </a:xfrm>
          <a:prstGeom prst="rect">
            <a:avLst/>
          </a:prstGeom>
          <a:noFill/>
        </p:spPr>
        <p:txBody>
          <a:bodyPr wrap="square" rtlCol="0">
            <a:spAutoFit/>
          </a:bodyPr>
          <a:lstStyle/>
          <a:p>
            <a:pPr algn="ctr" defTabSz="342900"/>
            <a:r>
              <a:rPr lang="en-GB" sz="825" dirty="0">
                <a:solidFill>
                  <a:srgbClr val="2D3548"/>
                </a:solidFill>
                <a:latin typeface="Avenir Next LT Pro" panose="020B0504020202020204" pitchFamily="34" charset="0"/>
              </a:rPr>
              <a:t>With the correct advice, putting your policy in trust is simple and can avoid this delay. There are several trust options and forms available so we are here to help ensure that you are able to decide which one best suits your own unique personal circumstances.</a:t>
            </a:r>
          </a:p>
        </p:txBody>
      </p:sp>
      <p:sp>
        <p:nvSpPr>
          <p:cNvPr id="65" name="TextBox 64">
            <a:extLst>
              <a:ext uri="{FF2B5EF4-FFF2-40B4-BE49-F238E27FC236}">
                <a16:creationId xmlns:a16="http://schemas.microsoft.com/office/drawing/2014/main" xmlns="" id="{335BA1D3-CBFF-4A5C-9C72-656802EB94A6}"/>
              </a:ext>
            </a:extLst>
          </p:cNvPr>
          <p:cNvSpPr txBox="1"/>
          <p:nvPr/>
        </p:nvSpPr>
        <p:spPr>
          <a:xfrm>
            <a:off x="5709004" y="1345227"/>
            <a:ext cx="582914" cy="571375"/>
          </a:xfrm>
          <a:prstGeom prst="rect">
            <a:avLst/>
          </a:prstGeom>
          <a:noFill/>
        </p:spPr>
        <p:txBody>
          <a:bodyPr wrap="square" rtlCol="0">
            <a:spAutoFit/>
          </a:bodyPr>
          <a:lstStyle/>
          <a:p>
            <a:pPr algn="ctr" defTabSz="342900"/>
            <a:r>
              <a:rPr lang="en-GB" sz="1050" dirty="0">
                <a:solidFill>
                  <a:srgbClr val="2D3548"/>
                </a:solidFill>
                <a:latin typeface="Avenir Next LT Pro" panose="020B0504020202020204" pitchFamily="34" charset="0"/>
              </a:rPr>
              <a:t>right time</a:t>
            </a:r>
          </a:p>
          <a:p>
            <a:pPr defTabSz="342900"/>
            <a:endParaRPr lang="en-GB" sz="1013" dirty="0">
              <a:solidFill>
                <a:prstClr val="black"/>
              </a:solidFill>
            </a:endParaRPr>
          </a:p>
        </p:txBody>
      </p:sp>
      <p:graphicFrame>
        <p:nvGraphicFramePr>
          <p:cNvPr id="83" name="Chart 82">
            <a:extLst>
              <a:ext uri="{FF2B5EF4-FFF2-40B4-BE49-F238E27FC236}">
                <a16:creationId xmlns:a16="http://schemas.microsoft.com/office/drawing/2014/main" xmlns="" id="{BEF20950-F694-4B0B-9067-E989974A0412}"/>
              </a:ext>
            </a:extLst>
          </p:cNvPr>
          <p:cNvGraphicFramePr/>
          <p:nvPr>
            <p:extLst/>
          </p:nvPr>
        </p:nvGraphicFramePr>
        <p:xfrm>
          <a:off x="3426315" y="1217852"/>
          <a:ext cx="2267191" cy="1792107"/>
        </p:xfrm>
        <a:graphic>
          <a:graphicData uri="http://schemas.openxmlformats.org/drawingml/2006/chart">
            <c:chart xmlns:c="http://schemas.openxmlformats.org/drawingml/2006/chart" xmlns:r="http://schemas.openxmlformats.org/officeDocument/2006/relationships" r:id="rId6"/>
          </a:graphicData>
        </a:graphic>
      </p:graphicFrame>
      <p:sp>
        <p:nvSpPr>
          <p:cNvPr id="84" name="TextBox 83">
            <a:extLst>
              <a:ext uri="{FF2B5EF4-FFF2-40B4-BE49-F238E27FC236}">
                <a16:creationId xmlns:a16="http://schemas.microsoft.com/office/drawing/2014/main" xmlns="" id="{BA0B7E5A-0B7D-4D2F-AA98-B7B5C9E128B3}"/>
              </a:ext>
            </a:extLst>
          </p:cNvPr>
          <p:cNvSpPr txBox="1"/>
          <p:nvPr/>
        </p:nvSpPr>
        <p:spPr>
          <a:xfrm>
            <a:off x="4730761" y="1571719"/>
            <a:ext cx="430375" cy="646331"/>
          </a:xfrm>
          <a:prstGeom prst="rect">
            <a:avLst/>
          </a:prstGeom>
          <a:noFill/>
        </p:spPr>
        <p:txBody>
          <a:bodyPr wrap="square" rtlCol="0">
            <a:spAutoFit/>
          </a:bodyPr>
          <a:lstStyle/>
          <a:p>
            <a:pPr defTabSz="342900"/>
            <a:r>
              <a:rPr lang="en-GB" sz="3600" dirty="0">
                <a:solidFill>
                  <a:srgbClr val="2D3548"/>
                </a:solidFill>
                <a:latin typeface="Arial Nova" panose="020B0504020202020204" pitchFamily="34" charset="0"/>
              </a:rPr>
              <a:t>£</a:t>
            </a:r>
          </a:p>
        </p:txBody>
      </p:sp>
      <p:pic>
        <p:nvPicPr>
          <p:cNvPr id="86" name="Picture 85">
            <a:extLst>
              <a:ext uri="{FF2B5EF4-FFF2-40B4-BE49-F238E27FC236}">
                <a16:creationId xmlns:a16="http://schemas.microsoft.com/office/drawing/2014/main" xmlns="" id="{202D1CE8-3EFE-4F79-9099-55EBBDD9125B}"/>
              </a:ext>
            </a:extLst>
          </p:cNvPr>
          <p:cNvPicPr>
            <a:picLocks noChangeAspect="1"/>
          </p:cNvPicPr>
          <p:nvPr/>
        </p:nvPicPr>
        <p:blipFill>
          <a:blip r:embed="rId5"/>
          <a:stretch>
            <a:fillRect/>
          </a:stretch>
        </p:blipFill>
        <p:spPr>
          <a:xfrm>
            <a:off x="3988747" y="1690665"/>
            <a:ext cx="430375" cy="430375"/>
          </a:xfrm>
          <a:prstGeom prst="rect">
            <a:avLst/>
          </a:prstGeom>
        </p:spPr>
      </p:pic>
      <p:sp>
        <p:nvSpPr>
          <p:cNvPr id="88" name="TextBox 87">
            <a:extLst>
              <a:ext uri="{FF2B5EF4-FFF2-40B4-BE49-F238E27FC236}">
                <a16:creationId xmlns:a16="http://schemas.microsoft.com/office/drawing/2014/main" xmlns="" id="{0B126A38-7E1E-4321-A00B-5B370B013699}"/>
              </a:ext>
            </a:extLst>
          </p:cNvPr>
          <p:cNvSpPr txBox="1"/>
          <p:nvPr/>
        </p:nvSpPr>
        <p:spPr>
          <a:xfrm>
            <a:off x="7069911" y="1569798"/>
            <a:ext cx="430375" cy="646331"/>
          </a:xfrm>
          <a:prstGeom prst="rect">
            <a:avLst/>
          </a:prstGeom>
          <a:noFill/>
        </p:spPr>
        <p:txBody>
          <a:bodyPr wrap="square" rtlCol="0">
            <a:spAutoFit/>
          </a:bodyPr>
          <a:lstStyle/>
          <a:p>
            <a:pPr defTabSz="342900"/>
            <a:r>
              <a:rPr lang="en-GB" sz="3600" dirty="0">
                <a:solidFill>
                  <a:srgbClr val="2D3548"/>
                </a:solidFill>
                <a:latin typeface="Arial Nova" panose="020B0504020202020204" pitchFamily="34" charset="0"/>
              </a:rPr>
              <a:t>£</a:t>
            </a:r>
          </a:p>
        </p:txBody>
      </p:sp>
      <p:pic>
        <p:nvPicPr>
          <p:cNvPr id="90" name="Picture 89">
            <a:extLst>
              <a:ext uri="{FF2B5EF4-FFF2-40B4-BE49-F238E27FC236}">
                <a16:creationId xmlns:a16="http://schemas.microsoft.com/office/drawing/2014/main" xmlns="" id="{B1F8AD70-228D-447A-8999-3F7EB79C494D}"/>
              </a:ext>
            </a:extLst>
          </p:cNvPr>
          <p:cNvPicPr>
            <a:picLocks noChangeAspect="1"/>
          </p:cNvPicPr>
          <p:nvPr/>
        </p:nvPicPr>
        <p:blipFill>
          <a:blip r:embed="rId5"/>
          <a:stretch>
            <a:fillRect/>
          </a:stretch>
        </p:blipFill>
        <p:spPr>
          <a:xfrm>
            <a:off x="6327897" y="1688745"/>
            <a:ext cx="430375" cy="430375"/>
          </a:xfrm>
          <a:prstGeom prst="rect">
            <a:avLst/>
          </a:prstGeom>
        </p:spPr>
      </p:pic>
      <p:pic>
        <p:nvPicPr>
          <p:cNvPr id="94" name="Picture 93">
            <a:extLst>
              <a:ext uri="{FF2B5EF4-FFF2-40B4-BE49-F238E27FC236}">
                <a16:creationId xmlns:a16="http://schemas.microsoft.com/office/drawing/2014/main" xmlns="" id="{653ABC4B-88AF-4CA6-8F2E-C11703C5AD8C}"/>
              </a:ext>
            </a:extLst>
          </p:cNvPr>
          <p:cNvPicPr>
            <a:picLocks noChangeAspect="1"/>
          </p:cNvPicPr>
          <p:nvPr/>
        </p:nvPicPr>
        <p:blipFill>
          <a:blip r:embed="rId7"/>
          <a:stretch>
            <a:fillRect/>
          </a:stretch>
        </p:blipFill>
        <p:spPr>
          <a:xfrm>
            <a:off x="4143656" y="2147928"/>
            <a:ext cx="827604" cy="827604"/>
          </a:xfrm>
          <a:prstGeom prst="rect">
            <a:avLst/>
          </a:prstGeom>
        </p:spPr>
      </p:pic>
      <p:pic>
        <p:nvPicPr>
          <p:cNvPr id="99" name="Picture 98">
            <a:extLst>
              <a:ext uri="{FF2B5EF4-FFF2-40B4-BE49-F238E27FC236}">
                <a16:creationId xmlns:a16="http://schemas.microsoft.com/office/drawing/2014/main" xmlns="" id="{06959236-DC54-45E4-9E9C-75275AE730F0}"/>
              </a:ext>
            </a:extLst>
          </p:cNvPr>
          <p:cNvPicPr>
            <a:picLocks noChangeAspect="1"/>
          </p:cNvPicPr>
          <p:nvPr/>
        </p:nvPicPr>
        <p:blipFill>
          <a:blip r:embed="rId7"/>
          <a:stretch>
            <a:fillRect/>
          </a:stretch>
        </p:blipFill>
        <p:spPr>
          <a:xfrm>
            <a:off x="1870610" y="2158499"/>
            <a:ext cx="827604" cy="827604"/>
          </a:xfrm>
          <a:prstGeom prst="rect">
            <a:avLst/>
          </a:prstGeom>
        </p:spPr>
      </p:pic>
      <p:pic>
        <p:nvPicPr>
          <p:cNvPr id="100" name="Picture 99">
            <a:extLst>
              <a:ext uri="{FF2B5EF4-FFF2-40B4-BE49-F238E27FC236}">
                <a16:creationId xmlns:a16="http://schemas.microsoft.com/office/drawing/2014/main" xmlns="" id="{2949B1AB-93CC-4CE2-99FF-1FA43EB64DA2}"/>
              </a:ext>
            </a:extLst>
          </p:cNvPr>
          <p:cNvPicPr>
            <a:picLocks noChangeAspect="1"/>
          </p:cNvPicPr>
          <p:nvPr/>
        </p:nvPicPr>
        <p:blipFill>
          <a:blip r:embed="rId7"/>
          <a:stretch>
            <a:fillRect/>
          </a:stretch>
        </p:blipFill>
        <p:spPr>
          <a:xfrm>
            <a:off x="6485059" y="2147928"/>
            <a:ext cx="827604" cy="827604"/>
          </a:xfrm>
          <a:prstGeom prst="rect">
            <a:avLst/>
          </a:prstGeom>
        </p:spPr>
      </p:pic>
      <p:sp>
        <p:nvSpPr>
          <p:cNvPr id="2" name="TextBox 1">
            <a:hlinkClick r:id="rId8"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Tree>
    <p:extLst>
      <p:ext uri="{BB962C8B-B14F-4D97-AF65-F5344CB8AC3E}">
        <p14:creationId xmlns:p14="http://schemas.microsoft.com/office/powerpoint/2010/main" val="6939295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p:cNvSpPr txBox="1">
            <a:spLocks noChangeArrowheads="1"/>
          </p:cNvSpPr>
          <p:nvPr/>
        </p:nvSpPr>
        <p:spPr bwMode="auto">
          <a:xfrm>
            <a:off x="611560" y="195486"/>
            <a:ext cx="59947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300" b="1" dirty="0" smtClean="0">
                <a:solidFill>
                  <a:prstClr val="black"/>
                </a:solidFill>
                <a:latin typeface="Calibri" panose="020F0502020204030204" pitchFamily="34" charset="0"/>
              </a:rPr>
              <a:t>Choosing a Trustee</a:t>
            </a:r>
            <a:endParaRPr lang="en-GB" altLang="en-US" sz="3300" b="1" dirty="0">
              <a:solidFill>
                <a:prstClr val="black"/>
              </a:solidFill>
              <a:latin typeface="Calibri" panose="020F0502020204030204" pitchFamily="34" charset="0"/>
            </a:endParaRPr>
          </a:p>
        </p:txBody>
      </p:sp>
      <p:sp>
        <p:nvSpPr>
          <p:cNvPr id="3" name="TextBox 2"/>
          <p:cNvSpPr txBox="1"/>
          <p:nvPr/>
        </p:nvSpPr>
        <p:spPr>
          <a:xfrm>
            <a:off x="1403648" y="1203598"/>
            <a:ext cx="6336704"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Relationship </a:t>
            </a:r>
            <a:r>
              <a:rPr lang="en-GB" sz="2400" dirty="0" err="1" smtClean="0"/>
              <a:t>TRUSTee</a:t>
            </a:r>
            <a:endParaRPr lang="en-GB" sz="2400" dirty="0" smtClean="0"/>
          </a:p>
          <a:p>
            <a:pPr marL="285750" indent="-285750">
              <a:buFont typeface="Arial" panose="020B0604020202020204" pitchFamily="34" charset="0"/>
              <a:buChar char="•"/>
            </a:pPr>
            <a:r>
              <a:rPr lang="en-GB" sz="2400" dirty="0" smtClean="0"/>
              <a:t>Age</a:t>
            </a:r>
          </a:p>
          <a:p>
            <a:pPr marL="285750" indent="-285750">
              <a:buFont typeface="Arial" panose="020B0604020202020204" pitchFamily="34" charset="0"/>
              <a:buChar char="•"/>
            </a:pPr>
            <a:r>
              <a:rPr lang="en-GB" sz="2400" dirty="0" smtClean="0"/>
              <a:t>Financial Situation / Awareness</a:t>
            </a:r>
          </a:p>
          <a:p>
            <a:pPr marL="285750" indent="-285750">
              <a:buFont typeface="Arial" panose="020B0604020202020204" pitchFamily="34" charset="0"/>
              <a:buChar char="•"/>
            </a:pPr>
            <a:r>
              <a:rPr lang="en-GB" sz="2400" dirty="0" smtClean="0"/>
              <a:t>Family</a:t>
            </a:r>
          </a:p>
          <a:p>
            <a:pPr marL="285750" indent="-285750">
              <a:buFont typeface="Arial" panose="020B0604020202020204" pitchFamily="34" charset="0"/>
              <a:buChar char="•"/>
            </a:pPr>
            <a:r>
              <a:rPr lang="en-GB" sz="2400" dirty="0" smtClean="0"/>
              <a:t>Health</a:t>
            </a:r>
          </a:p>
          <a:p>
            <a:pPr marL="285750" indent="-285750">
              <a:buFont typeface="Arial" panose="020B0604020202020204" pitchFamily="34" charset="0"/>
              <a:buChar char="•"/>
            </a:pPr>
            <a:r>
              <a:rPr lang="en-GB" sz="2400" dirty="0" smtClean="0"/>
              <a:t>Location</a:t>
            </a:r>
          </a:p>
          <a:p>
            <a:pPr marL="285750" indent="-285750">
              <a:buFont typeface="Arial" panose="020B0604020202020204" pitchFamily="34" charset="0"/>
              <a:buChar char="•"/>
            </a:pPr>
            <a:r>
              <a:rPr lang="en-GB" sz="2400" dirty="0" err="1" smtClean="0"/>
              <a:t>Mindset</a:t>
            </a:r>
            <a:endParaRPr lang="en-GB" sz="2400" dirty="0" smtClean="0"/>
          </a:p>
          <a:p>
            <a:endParaRPr lang="en-GB" sz="2400" dirty="0" smtClean="0"/>
          </a:p>
        </p:txBody>
      </p:sp>
      <p:sp>
        <p:nvSpPr>
          <p:cNvPr id="5" name="TextBox 4">
            <a:hlinkClick r:id="rId2"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Tree>
    <p:extLst>
      <p:ext uri="{BB962C8B-B14F-4D97-AF65-F5344CB8AC3E}">
        <p14:creationId xmlns:p14="http://schemas.microsoft.com/office/powerpoint/2010/main" val="5320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0201AA-EFC0-412A-B2B6-77867B5B660B}"/>
              </a:ext>
            </a:extLst>
          </p:cNvPr>
          <p:cNvPicPr>
            <a:picLocks noChangeAspect="1"/>
          </p:cNvPicPr>
          <p:nvPr/>
        </p:nvPicPr>
        <p:blipFill rotWithShape="1">
          <a:blip r:embed="rId2"/>
          <a:srcRect l="17265" t="15833" r="17265" b="7361"/>
          <a:stretch/>
        </p:blipFill>
        <p:spPr>
          <a:xfrm>
            <a:off x="1203722" y="370439"/>
            <a:ext cx="6736556" cy="4445484"/>
          </a:xfrm>
          <a:prstGeom prst="rect">
            <a:avLst/>
          </a:prstGeom>
        </p:spPr>
      </p:pic>
    </p:spTree>
    <p:extLst>
      <p:ext uri="{BB962C8B-B14F-4D97-AF65-F5344CB8AC3E}">
        <p14:creationId xmlns:p14="http://schemas.microsoft.com/office/powerpoint/2010/main" val="29940341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6CD833E-8CAD-4D79-A422-6998313A7967}"/>
              </a:ext>
            </a:extLst>
          </p:cNvPr>
          <p:cNvPicPr>
            <a:picLocks noChangeAspect="1"/>
          </p:cNvPicPr>
          <p:nvPr/>
        </p:nvPicPr>
        <p:blipFill rotWithShape="1">
          <a:blip r:embed="rId2"/>
          <a:srcRect l="62813" t="16832" r="9609" b="15535"/>
          <a:stretch/>
        </p:blipFill>
        <p:spPr>
          <a:xfrm>
            <a:off x="2718196" y="103166"/>
            <a:ext cx="3579020" cy="4937168"/>
          </a:xfrm>
          <a:prstGeom prst="rect">
            <a:avLst/>
          </a:prstGeom>
        </p:spPr>
      </p:pic>
    </p:spTree>
    <p:extLst>
      <p:ext uri="{BB962C8B-B14F-4D97-AF65-F5344CB8AC3E}">
        <p14:creationId xmlns:p14="http://schemas.microsoft.com/office/powerpoint/2010/main" val="943045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It’s all about </a:t>
            </a:r>
            <a:r>
              <a:rPr lang="en-GB" cap="none" dirty="0" smtClean="0"/>
              <a:t>trust</a:t>
            </a:r>
            <a:endParaRPr lang="en-GB" cap="none" dirty="0"/>
          </a:p>
        </p:txBody>
      </p:sp>
      <p:sp>
        <p:nvSpPr>
          <p:cNvPr id="4" name="Text Placeholder 3"/>
          <p:cNvSpPr>
            <a:spLocks noGrp="1"/>
          </p:cNvSpPr>
          <p:nvPr>
            <p:ph type="body" sz="quarter" idx="13"/>
          </p:nvPr>
        </p:nvSpPr>
        <p:spPr/>
        <p:txBody>
          <a:bodyPr/>
          <a:lstStyle/>
          <a:p>
            <a:r>
              <a:rPr lang="en-GB" cap="none" dirty="0"/>
              <a:t>Learning objectives</a:t>
            </a:r>
          </a:p>
        </p:txBody>
      </p:sp>
      <p:sp>
        <p:nvSpPr>
          <p:cNvPr id="3" name="Content Placeholder 2"/>
          <p:cNvSpPr>
            <a:spLocks noGrp="1"/>
          </p:cNvSpPr>
          <p:nvPr>
            <p:ph idx="1"/>
          </p:nvPr>
        </p:nvSpPr>
        <p:spPr>
          <a:xfrm>
            <a:off x="845458" y="1099334"/>
            <a:ext cx="7923637" cy="3318227"/>
          </a:xfrm>
        </p:spPr>
        <p:txBody>
          <a:bodyPr/>
          <a:lstStyle/>
          <a:p>
            <a:pPr marL="0" lvl="0" indent="0">
              <a:buNone/>
            </a:pPr>
            <a:r>
              <a:rPr lang="en-US" sz="2000" dirty="0"/>
              <a:t>At the end of this presentation, you should:</a:t>
            </a:r>
          </a:p>
          <a:p>
            <a:pPr lvl="0"/>
            <a:r>
              <a:rPr lang="en-US" sz="2000" dirty="0"/>
              <a:t>Understand the business opportunities of making trusts a key part of your protection proposition</a:t>
            </a:r>
            <a:endParaRPr lang="en-GB" sz="2000" dirty="0"/>
          </a:p>
          <a:p>
            <a:pPr lvl="0"/>
            <a:r>
              <a:rPr lang="en-US" sz="2000" dirty="0"/>
              <a:t>Have a wider understanding of what happens in the probate process and why this takes months to complete</a:t>
            </a:r>
            <a:endParaRPr lang="en-GB" sz="2000" dirty="0"/>
          </a:p>
          <a:p>
            <a:pPr lvl="0"/>
            <a:r>
              <a:rPr lang="en-US" sz="2000" dirty="0"/>
              <a:t>Accurately be able to locate and complete a Royal London trust form for a protection policy</a:t>
            </a:r>
            <a:endParaRPr lang="en-GB" sz="2000" dirty="0"/>
          </a:p>
          <a:p>
            <a:pPr lvl="0"/>
            <a:r>
              <a:rPr lang="en-US" sz="2000" dirty="0"/>
              <a:t>Describe the importance of the letter of wishes and why this should be reviewed periodically </a:t>
            </a:r>
            <a:endParaRPr lang="en-GB" sz="2000" dirty="0"/>
          </a:p>
          <a:p>
            <a:endParaRPr lang="en-GB" sz="2800" dirty="0"/>
          </a:p>
        </p:txBody>
      </p:sp>
    </p:spTree>
    <p:extLst>
      <p:ext uri="{BB962C8B-B14F-4D97-AF65-F5344CB8AC3E}">
        <p14:creationId xmlns:p14="http://schemas.microsoft.com/office/powerpoint/2010/main" val="417566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525908-D444-4DA7-8DDB-6BFE18D26A5F}"/>
              </a:ext>
            </a:extLst>
          </p:cNvPr>
          <p:cNvSpPr txBox="1"/>
          <p:nvPr/>
        </p:nvSpPr>
        <p:spPr>
          <a:xfrm>
            <a:off x="657226" y="228601"/>
            <a:ext cx="1678781" cy="1361911"/>
          </a:xfrm>
          <a:prstGeom prst="rect">
            <a:avLst/>
          </a:prstGeom>
          <a:noFill/>
        </p:spPr>
        <p:txBody>
          <a:bodyPr wrap="square" rtlCol="0">
            <a:spAutoFit/>
          </a:bodyPr>
          <a:lstStyle/>
          <a:p>
            <a:pPr algn="ctr"/>
            <a:r>
              <a:rPr lang="en-GB" sz="1500" b="1" u="sng" dirty="0">
                <a:solidFill>
                  <a:srgbClr val="0070C0"/>
                </a:solidFill>
              </a:rPr>
              <a:t>Assets</a:t>
            </a:r>
            <a:endParaRPr lang="en-GB" sz="1350" b="1" u="sng" dirty="0">
              <a:solidFill>
                <a:srgbClr val="0070C0"/>
              </a:solidFill>
            </a:endParaRPr>
          </a:p>
          <a:p>
            <a:pPr algn="ctr"/>
            <a:r>
              <a:rPr lang="en-GB" sz="1350" b="1" dirty="0">
                <a:solidFill>
                  <a:prstClr val="black"/>
                </a:solidFill>
              </a:rPr>
              <a:t>Life Insurance</a:t>
            </a:r>
          </a:p>
          <a:p>
            <a:pPr algn="ctr"/>
            <a:r>
              <a:rPr lang="en-GB" sz="1350" b="1" dirty="0">
                <a:solidFill>
                  <a:prstClr val="black"/>
                </a:solidFill>
              </a:rPr>
              <a:t>House</a:t>
            </a:r>
          </a:p>
          <a:p>
            <a:pPr algn="ctr"/>
            <a:r>
              <a:rPr lang="en-GB" sz="1350" b="1" dirty="0">
                <a:solidFill>
                  <a:prstClr val="black"/>
                </a:solidFill>
              </a:rPr>
              <a:t>Car</a:t>
            </a:r>
          </a:p>
          <a:p>
            <a:pPr algn="ctr"/>
            <a:r>
              <a:rPr lang="en-GB" sz="1350" b="1" dirty="0">
                <a:solidFill>
                  <a:prstClr val="black"/>
                </a:solidFill>
              </a:rPr>
              <a:t>Personal Possessions</a:t>
            </a:r>
          </a:p>
          <a:p>
            <a:pPr algn="ctr"/>
            <a:r>
              <a:rPr lang="en-GB" sz="1350" b="1" dirty="0">
                <a:solidFill>
                  <a:prstClr val="black"/>
                </a:solidFill>
              </a:rPr>
              <a:t>Future Inheritance</a:t>
            </a:r>
          </a:p>
        </p:txBody>
      </p:sp>
      <p:sp>
        <p:nvSpPr>
          <p:cNvPr id="5" name="TextBox 4">
            <a:extLst>
              <a:ext uri="{FF2B5EF4-FFF2-40B4-BE49-F238E27FC236}">
                <a16:creationId xmlns:a16="http://schemas.microsoft.com/office/drawing/2014/main" xmlns="" id="{CC0F39EC-A813-4360-A2ED-B093FBEC4368}"/>
              </a:ext>
            </a:extLst>
          </p:cNvPr>
          <p:cNvSpPr txBox="1"/>
          <p:nvPr/>
        </p:nvSpPr>
        <p:spPr>
          <a:xfrm>
            <a:off x="6743700" y="228600"/>
            <a:ext cx="1550194" cy="1569660"/>
          </a:xfrm>
          <a:prstGeom prst="rect">
            <a:avLst/>
          </a:prstGeom>
          <a:noFill/>
        </p:spPr>
        <p:txBody>
          <a:bodyPr wrap="square" rtlCol="0">
            <a:spAutoFit/>
          </a:bodyPr>
          <a:lstStyle/>
          <a:p>
            <a:pPr algn="ctr"/>
            <a:r>
              <a:rPr lang="en-GB" sz="1500" b="1" u="sng" dirty="0">
                <a:solidFill>
                  <a:srgbClr val="0070C0"/>
                </a:solidFill>
              </a:rPr>
              <a:t>Liabilities</a:t>
            </a:r>
            <a:endParaRPr lang="en-GB" sz="1350" b="1" u="sng" dirty="0">
              <a:solidFill>
                <a:srgbClr val="0070C0"/>
              </a:solidFill>
            </a:endParaRPr>
          </a:p>
          <a:p>
            <a:pPr algn="ctr"/>
            <a:r>
              <a:rPr lang="en-GB" sz="1350" b="1" dirty="0">
                <a:solidFill>
                  <a:prstClr val="black"/>
                </a:solidFill>
              </a:rPr>
              <a:t>Mortgage/Rent</a:t>
            </a:r>
          </a:p>
          <a:p>
            <a:pPr algn="ctr"/>
            <a:r>
              <a:rPr lang="en-GB" sz="1350" b="1" dirty="0">
                <a:solidFill>
                  <a:prstClr val="black"/>
                </a:solidFill>
              </a:rPr>
              <a:t>Utilities</a:t>
            </a:r>
          </a:p>
          <a:p>
            <a:pPr algn="ctr"/>
            <a:r>
              <a:rPr lang="en-GB" sz="1350" b="1" dirty="0">
                <a:solidFill>
                  <a:prstClr val="black"/>
                </a:solidFill>
              </a:rPr>
              <a:t>Insurance</a:t>
            </a:r>
          </a:p>
          <a:p>
            <a:pPr algn="ctr"/>
            <a:r>
              <a:rPr lang="en-GB" sz="1350" b="1" dirty="0">
                <a:solidFill>
                  <a:prstClr val="black"/>
                </a:solidFill>
              </a:rPr>
              <a:t>Rates</a:t>
            </a:r>
          </a:p>
          <a:p>
            <a:pPr algn="ctr"/>
            <a:r>
              <a:rPr lang="en-GB" sz="1350" b="1" dirty="0">
                <a:solidFill>
                  <a:prstClr val="black"/>
                </a:solidFill>
              </a:rPr>
              <a:t>T.V.</a:t>
            </a:r>
          </a:p>
          <a:p>
            <a:pPr algn="ctr"/>
            <a:r>
              <a:rPr lang="en-GB" sz="1350" b="1" dirty="0">
                <a:solidFill>
                  <a:prstClr val="black"/>
                </a:solidFill>
              </a:rPr>
              <a:t>Phone</a:t>
            </a:r>
          </a:p>
        </p:txBody>
      </p:sp>
      <p:pic>
        <p:nvPicPr>
          <p:cNvPr id="1030" name="Picture 6" descr="Sand Bucket Clipart Black And White">
            <a:extLst>
              <a:ext uri="{FF2B5EF4-FFF2-40B4-BE49-F238E27FC236}">
                <a16:creationId xmlns:a16="http://schemas.microsoft.com/office/drawing/2014/main" xmlns="" id="{316CF727-5B8B-4F92-BF24-91012D06F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466" y="1497896"/>
            <a:ext cx="1683068" cy="1771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F3EF09C-E730-4B1C-8AA8-B673274B1BEE}"/>
              </a:ext>
            </a:extLst>
          </p:cNvPr>
          <p:cNvSpPr txBox="1"/>
          <p:nvPr/>
        </p:nvSpPr>
        <p:spPr>
          <a:xfrm>
            <a:off x="4171950" y="2125689"/>
            <a:ext cx="828675" cy="646331"/>
          </a:xfrm>
          <a:prstGeom prst="rect">
            <a:avLst/>
          </a:prstGeom>
          <a:noFill/>
        </p:spPr>
        <p:txBody>
          <a:bodyPr wrap="square" rtlCol="0">
            <a:spAutoFit/>
          </a:bodyPr>
          <a:lstStyle/>
          <a:p>
            <a:r>
              <a:rPr lang="en-GB" b="1" dirty="0">
                <a:solidFill>
                  <a:srgbClr val="FFC000"/>
                </a:solidFill>
              </a:rPr>
              <a:t>ESTATE</a:t>
            </a:r>
          </a:p>
        </p:txBody>
      </p:sp>
      <p:sp>
        <p:nvSpPr>
          <p:cNvPr id="10" name="TextBox 9">
            <a:extLst>
              <a:ext uri="{FF2B5EF4-FFF2-40B4-BE49-F238E27FC236}">
                <a16:creationId xmlns:a16="http://schemas.microsoft.com/office/drawing/2014/main" xmlns="" id="{DDB8A75A-1651-4D53-A919-5D24931F5C44}"/>
              </a:ext>
            </a:extLst>
          </p:cNvPr>
          <p:cNvSpPr txBox="1"/>
          <p:nvPr/>
        </p:nvSpPr>
        <p:spPr>
          <a:xfrm>
            <a:off x="4143375" y="3957357"/>
            <a:ext cx="950119" cy="553998"/>
          </a:xfrm>
          <a:prstGeom prst="rect">
            <a:avLst/>
          </a:prstGeom>
          <a:noFill/>
        </p:spPr>
        <p:txBody>
          <a:bodyPr wrap="square" rtlCol="0">
            <a:spAutoFit/>
          </a:bodyPr>
          <a:lstStyle/>
          <a:p>
            <a:r>
              <a:rPr lang="en-GB" sz="1500" b="1" dirty="0">
                <a:solidFill>
                  <a:prstClr val="black"/>
                </a:solidFill>
              </a:rPr>
              <a:t>Net Estate</a:t>
            </a:r>
          </a:p>
        </p:txBody>
      </p:sp>
      <p:sp>
        <p:nvSpPr>
          <p:cNvPr id="11" name="TextBox 10">
            <a:extLst>
              <a:ext uri="{FF2B5EF4-FFF2-40B4-BE49-F238E27FC236}">
                <a16:creationId xmlns:a16="http://schemas.microsoft.com/office/drawing/2014/main" xmlns="" id="{B0379FB3-5AE8-4B8B-B3AE-00B96FE0D31B}"/>
              </a:ext>
            </a:extLst>
          </p:cNvPr>
          <p:cNvSpPr txBox="1"/>
          <p:nvPr/>
        </p:nvSpPr>
        <p:spPr>
          <a:xfrm>
            <a:off x="3889770" y="3440211"/>
            <a:ext cx="1464469" cy="553998"/>
          </a:xfrm>
          <a:prstGeom prst="rect">
            <a:avLst/>
          </a:prstGeom>
          <a:noFill/>
        </p:spPr>
        <p:txBody>
          <a:bodyPr wrap="square" rtlCol="0">
            <a:spAutoFit/>
          </a:bodyPr>
          <a:lstStyle/>
          <a:p>
            <a:r>
              <a:rPr lang="en-GB" sz="1500" b="1" dirty="0">
                <a:solidFill>
                  <a:prstClr val="black"/>
                </a:solidFill>
              </a:rPr>
              <a:t>Grant of Probate</a:t>
            </a:r>
          </a:p>
        </p:txBody>
      </p:sp>
      <p:sp>
        <p:nvSpPr>
          <p:cNvPr id="12" name="TextBox 11">
            <a:extLst>
              <a:ext uri="{FF2B5EF4-FFF2-40B4-BE49-F238E27FC236}">
                <a16:creationId xmlns:a16="http://schemas.microsoft.com/office/drawing/2014/main" xmlns="" id="{50618690-48D7-4405-8FA9-751CDE96E7D8}"/>
              </a:ext>
            </a:extLst>
          </p:cNvPr>
          <p:cNvSpPr txBox="1"/>
          <p:nvPr/>
        </p:nvSpPr>
        <p:spPr>
          <a:xfrm>
            <a:off x="2107407" y="4483125"/>
            <a:ext cx="1957387" cy="323165"/>
          </a:xfrm>
          <a:prstGeom prst="rect">
            <a:avLst/>
          </a:prstGeom>
          <a:noFill/>
        </p:spPr>
        <p:txBody>
          <a:bodyPr wrap="square" rtlCol="0">
            <a:spAutoFit/>
          </a:bodyPr>
          <a:lstStyle/>
          <a:p>
            <a:r>
              <a:rPr lang="en-GB" sz="1500" b="1" dirty="0">
                <a:solidFill>
                  <a:prstClr val="black"/>
                </a:solidFill>
              </a:rPr>
              <a:t>Discretionary Trust</a:t>
            </a:r>
          </a:p>
        </p:txBody>
      </p:sp>
      <p:pic>
        <p:nvPicPr>
          <p:cNvPr id="8" name="Graphic 7" descr="Man">
            <a:extLst>
              <a:ext uri="{FF2B5EF4-FFF2-40B4-BE49-F238E27FC236}">
                <a16:creationId xmlns:a16="http://schemas.microsoft.com/office/drawing/2014/main" xmlns="" id="{C04D20F8-D443-40D4-A6A0-D532549B76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99736" y="221456"/>
            <a:ext cx="972264" cy="972264"/>
          </a:xfrm>
          <a:prstGeom prst="rect">
            <a:avLst/>
          </a:prstGeom>
        </p:spPr>
      </p:pic>
      <p:pic>
        <p:nvPicPr>
          <p:cNvPr id="13" name="Graphic 12" descr="Woman">
            <a:extLst>
              <a:ext uri="{FF2B5EF4-FFF2-40B4-BE49-F238E27FC236}">
                <a16:creationId xmlns:a16="http://schemas.microsoft.com/office/drawing/2014/main" xmlns="" id="{D8FFE611-C466-4B6B-8FD2-BCE58D0F1B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07707" y="302219"/>
            <a:ext cx="892969" cy="892969"/>
          </a:xfrm>
          <a:prstGeom prst="rect">
            <a:avLst/>
          </a:prstGeom>
        </p:spPr>
      </p:pic>
      <p:sp>
        <p:nvSpPr>
          <p:cNvPr id="14" name="Rectangle 13">
            <a:extLst>
              <a:ext uri="{FF2B5EF4-FFF2-40B4-BE49-F238E27FC236}">
                <a16:creationId xmlns:a16="http://schemas.microsoft.com/office/drawing/2014/main" xmlns="" id="{DD5BF4EE-C9EF-4A37-B240-4C0E5A424D98}"/>
              </a:ext>
            </a:extLst>
          </p:cNvPr>
          <p:cNvSpPr/>
          <p:nvPr/>
        </p:nvSpPr>
        <p:spPr>
          <a:xfrm>
            <a:off x="3889771" y="3430265"/>
            <a:ext cx="1464469" cy="3500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8" name="Rectangle 17">
            <a:extLst>
              <a:ext uri="{FF2B5EF4-FFF2-40B4-BE49-F238E27FC236}">
                <a16:creationId xmlns:a16="http://schemas.microsoft.com/office/drawing/2014/main" xmlns="" id="{F2B01F08-CA49-4C0C-82B7-0033276CCB54}"/>
              </a:ext>
            </a:extLst>
          </p:cNvPr>
          <p:cNvSpPr/>
          <p:nvPr/>
        </p:nvSpPr>
        <p:spPr>
          <a:xfrm>
            <a:off x="4043360" y="3943069"/>
            <a:ext cx="1157288" cy="3500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9" name="Rectangle 18">
            <a:extLst>
              <a:ext uri="{FF2B5EF4-FFF2-40B4-BE49-F238E27FC236}">
                <a16:creationId xmlns:a16="http://schemas.microsoft.com/office/drawing/2014/main" xmlns="" id="{C9EC1A4D-3425-4FC0-9942-A62AB05AB881}"/>
              </a:ext>
            </a:extLst>
          </p:cNvPr>
          <p:cNvSpPr/>
          <p:nvPr/>
        </p:nvSpPr>
        <p:spPr>
          <a:xfrm>
            <a:off x="2083117" y="4458138"/>
            <a:ext cx="1683068" cy="350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cxnSp>
        <p:nvCxnSpPr>
          <p:cNvPr id="23" name="Straight Arrow Connector 22">
            <a:extLst>
              <a:ext uri="{FF2B5EF4-FFF2-40B4-BE49-F238E27FC236}">
                <a16:creationId xmlns:a16="http://schemas.microsoft.com/office/drawing/2014/main" xmlns="" id="{D7807EEF-6045-4873-BD8B-F476CE1E0267}"/>
              </a:ext>
            </a:extLst>
          </p:cNvPr>
          <p:cNvCxnSpPr>
            <a:cxnSpLocks/>
          </p:cNvCxnSpPr>
          <p:nvPr/>
        </p:nvCxnSpPr>
        <p:spPr>
          <a:xfrm flipH="1">
            <a:off x="4572000" y="3268276"/>
            <a:ext cx="1" cy="1612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9A669DAA-7328-43D3-BA0A-6738058A987C}"/>
              </a:ext>
            </a:extLst>
          </p:cNvPr>
          <p:cNvCxnSpPr>
            <a:cxnSpLocks/>
          </p:cNvCxnSpPr>
          <p:nvPr/>
        </p:nvCxnSpPr>
        <p:spPr>
          <a:xfrm flipH="1">
            <a:off x="4572000" y="3774691"/>
            <a:ext cx="1" cy="1612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25509306-3325-4B33-8754-66EF592B643F}"/>
              </a:ext>
            </a:extLst>
          </p:cNvPr>
          <p:cNvSpPr/>
          <p:nvPr/>
        </p:nvSpPr>
        <p:spPr>
          <a:xfrm>
            <a:off x="6743701" y="4082817"/>
            <a:ext cx="1378742" cy="8148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1" name="TextBox 30">
            <a:extLst>
              <a:ext uri="{FF2B5EF4-FFF2-40B4-BE49-F238E27FC236}">
                <a16:creationId xmlns:a16="http://schemas.microsoft.com/office/drawing/2014/main" xmlns="" id="{1EDB59BA-FBBD-492A-A4FE-66201FF879D3}"/>
              </a:ext>
            </a:extLst>
          </p:cNvPr>
          <p:cNvSpPr txBox="1"/>
          <p:nvPr/>
        </p:nvSpPr>
        <p:spPr>
          <a:xfrm>
            <a:off x="6883003" y="2872056"/>
            <a:ext cx="1114424" cy="323165"/>
          </a:xfrm>
          <a:prstGeom prst="rect">
            <a:avLst/>
          </a:prstGeom>
          <a:noFill/>
        </p:spPr>
        <p:txBody>
          <a:bodyPr wrap="square" rtlCol="0">
            <a:spAutoFit/>
          </a:bodyPr>
          <a:lstStyle/>
          <a:p>
            <a:r>
              <a:rPr lang="en-GB" sz="1500" b="1" dirty="0">
                <a:solidFill>
                  <a:prstClr val="black"/>
                </a:solidFill>
              </a:rPr>
              <a:t>Next of Kin</a:t>
            </a:r>
          </a:p>
        </p:txBody>
      </p:sp>
      <p:sp>
        <p:nvSpPr>
          <p:cNvPr id="36" name="Oval 35">
            <a:extLst>
              <a:ext uri="{FF2B5EF4-FFF2-40B4-BE49-F238E27FC236}">
                <a16:creationId xmlns:a16="http://schemas.microsoft.com/office/drawing/2014/main" xmlns="" id="{55268A09-20ED-4EFA-B7A7-09529E9BA0DD}"/>
              </a:ext>
            </a:extLst>
          </p:cNvPr>
          <p:cNvSpPr/>
          <p:nvPr/>
        </p:nvSpPr>
        <p:spPr>
          <a:xfrm>
            <a:off x="420768" y="3367279"/>
            <a:ext cx="1378742" cy="8148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7" name="TextBox 36">
            <a:extLst>
              <a:ext uri="{FF2B5EF4-FFF2-40B4-BE49-F238E27FC236}">
                <a16:creationId xmlns:a16="http://schemas.microsoft.com/office/drawing/2014/main" xmlns="" id="{42404DE9-17D5-4C53-93CD-6973ED275325}"/>
              </a:ext>
            </a:extLst>
          </p:cNvPr>
          <p:cNvSpPr txBox="1"/>
          <p:nvPr/>
        </p:nvSpPr>
        <p:spPr>
          <a:xfrm>
            <a:off x="486847" y="3429509"/>
            <a:ext cx="1246583" cy="784830"/>
          </a:xfrm>
          <a:prstGeom prst="rect">
            <a:avLst/>
          </a:prstGeom>
          <a:noFill/>
        </p:spPr>
        <p:txBody>
          <a:bodyPr wrap="square" rtlCol="0">
            <a:spAutoFit/>
          </a:bodyPr>
          <a:lstStyle/>
          <a:p>
            <a:pPr algn="ctr"/>
            <a:r>
              <a:rPr lang="en-GB" sz="1500" b="1" dirty="0">
                <a:solidFill>
                  <a:prstClr val="black"/>
                </a:solidFill>
              </a:rPr>
              <a:t>Tax Man 40%</a:t>
            </a:r>
          </a:p>
          <a:p>
            <a:pPr algn="ctr"/>
            <a:r>
              <a:rPr lang="en-GB" sz="1500" b="1" dirty="0">
                <a:solidFill>
                  <a:prstClr val="black"/>
                </a:solidFill>
              </a:rPr>
              <a:t>IHT</a:t>
            </a:r>
          </a:p>
          <a:p>
            <a:pPr algn="ctr"/>
            <a:r>
              <a:rPr lang="en-GB" sz="1500" b="1" dirty="0">
                <a:solidFill>
                  <a:prstClr val="black"/>
                </a:solidFill>
              </a:rPr>
              <a:t>£325,000</a:t>
            </a:r>
          </a:p>
        </p:txBody>
      </p:sp>
      <p:sp>
        <p:nvSpPr>
          <p:cNvPr id="38" name="Oval 37">
            <a:extLst>
              <a:ext uri="{FF2B5EF4-FFF2-40B4-BE49-F238E27FC236}">
                <a16:creationId xmlns:a16="http://schemas.microsoft.com/office/drawing/2014/main" xmlns="" id="{8D46407A-BB02-49EB-99B9-61012EDB53EB}"/>
              </a:ext>
            </a:extLst>
          </p:cNvPr>
          <p:cNvSpPr/>
          <p:nvPr/>
        </p:nvSpPr>
        <p:spPr>
          <a:xfrm>
            <a:off x="6699765" y="2614685"/>
            <a:ext cx="1378742" cy="8148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9" name="TextBox 38">
            <a:extLst>
              <a:ext uri="{FF2B5EF4-FFF2-40B4-BE49-F238E27FC236}">
                <a16:creationId xmlns:a16="http://schemas.microsoft.com/office/drawing/2014/main" xmlns="" id="{FD66D19A-259C-4E4B-B9EB-F1CE7F4C1D58}"/>
              </a:ext>
            </a:extLst>
          </p:cNvPr>
          <p:cNvSpPr txBox="1"/>
          <p:nvPr/>
        </p:nvSpPr>
        <p:spPr>
          <a:xfrm>
            <a:off x="6897290" y="4217668"/>
            <a:ext cx="1114424" cy="553998"/>
          </a:xfrm>
          <a:prstGeom prst="rect">
            <a:avLst/>
          </a:prstGeom>
          <a:noFill/>
        </p:spPr>
        <p:txBody>
          <a:bodyPr wrap="square" rtlCol="0">
            <a:spAutoFit/>
          </a:bodyPr>
          <a:lstStyle/>
          <a:p>
            <a:pPr algn="ctr"/>
            <a:r>
              <a:rPr lang="en-GB" sz="1500" b="1" dirty="0">
                <a:solidFill>
                  <a:prstClr val="black"/>
                </a:solidFill>
              </a:rPr>
              <a:t>Solicitor</a:t>
            </a:r>
          </a:p>
          <a:p>
            <a:pPr algn="ctr"/>
            <a:r>
              <a:rPr lang="en-GB" sz="1500" b="1" dirty="0">
                <a:solidFill>
                  <a:prstClr val="black"/>
                </a:solidFill>
              </a:rPr>
              <a:t>2%-10%</a:t>
            </a:r>
          </a:p>
        </p:txBody>
      </p:sp>
      <p:cxnSp>
        <p:nvCxnSpPr>
          <p:cNvPr id="34" name="Connector: Curved 33">
            <a:extLst>
              <a:ext uri="{FF2B5EF4-FFF2-40B4-BE49-F238E27FC236}">
                <a16:creationId xmlns:a16="http://schemas.microsoft.com/office/drawing/2014/main" xmlns="" id="{D32E4284-79EA-4FDE-A364-35B69B96483E}"/>
              </a:ext>
            </a:extLst>
          </p:cNvPr>
          <p:cNvCxnSpPr>
            <a:cxnSpLocks/>
            <a:stCxn id="18" idx="3"/>
            <a:endCxn id="38" idx="4"/>
          </p:cNvCxnSpPr>
          <p:nvPr/>
        </p:nvCxnSpPr>
        <p:spPr>
          <a:xfrm flipV="1">
            <a:off x="5200648" y="3429509"/>
            <a:ext cx="2188488" cy="688589"/>
          </a:xfrm>
          <a:prstGeom prst="curved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5D0B2D9F-B849-4DD2-B1D0-6CE216AA5D67}"/>
              </a:ext>
            </a:extLst>
          </p:cNvPr>
          <p:cNvSpPr txBox="1"/>
          <p:nvPr/>
        </p:nvSpPr>
        <p:spPr>
          <a:xfrm>
            <a:off x="7079458" y="1801749"/>
            <a:ext cx="1114424" cy="323165"/>
          </a:xfrm>
          <a:prstGeom prst="rect">
            <a:avLst/>
          </a:prstGeom>
          <a:noFill/>
        </p:spPr>
        <p:txBody>
          <a:bodyPr wrap="square" rtlCol="0">
            <a:spAutoFit/>
          </a:bodyPr>
          <a:lstStyle/>
          <a:p>
            <a:r>
              <a:rPr lang="en-GB" sz="1500" b="1" dirty="0">
                <a:solidFill>
                  <a:prstClr val="black"/>
                </a:solidFill>
              </a:rPr>
              <a:t>£1,000 pm</a:t>
            </a:r>
          </a:p>
        </p:txBody>
      </p:sp>
      <p:cxnSp>
        <p:nvCxnSpPr>
          <p:cNvPr id="41" name="Straight Connector 40">
            <a:extLst>
              <a:ext uri="{FF2B5EF4-FFF2-40B4-BE49-F238E27FC236}">
                <a16:creationId xmlns:a16="http://schemas.microsoft.com/office/drawing/2014/main" xmlns="" id="{795DFB9D-A1F4-44F2-87F8-0CE5BC1B4DCA}"/>
              </a:ext>
            </a:extLst>
          </p:cNvPr>
          <p:cNvCxnSpPr>
            <a:cxnSpLocks/>
          </p:cNvCxnSpPr>
          <p:nvPr/>
        </p:nvCxnSpPr>
        <p:spPr>
          <a:xfrm>
            <a:off x="6965156" y="1775177"/>
            <a:ext cx="11572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Connector: Curved 46">
            <a:extLst>
              <a:ext uri="{FF2B5EF4-FFF2-40B4-BE49-F238E27FC236}">
                <a16:creationId xmlns:a16="http://schemas.microsoft.com/office/drawing/2014/main" xmlns="" id="{56D14388-85B6-4B7F-9D4A-13868F7C937D}"/>
              </a:ext>
            </a:extLst>
          </p:cNvPr>
          <p:cNvCxnSpPr>
            <a:cxnSpLocks/>
          </p:cNvCxnSpPr>
          <p:nvPr/>
        </p:nvCxnSpPr>
        <p:spPr>
          <a:xfrm>
            <a:off x="5196188" y="2620890"/>
            <a:ext cx="2132223" cy="1447720"/>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xmlns="" id="{90E3E1E3-E0BD-4FD0-958A-79ECFB058045}"/>
              </a:ext>
            </a:extLst>
          </p:cNvPr>
          <p:cNvCxnSpPr>
            <a:cxnSpLocks/>
            <a:endCxn id="36" idx="0"/>
          </p:cNvCxnSpPr>
          <p:nvPr/>
        </p:nvCxnSpPr>
        <p:spPr>
          <a:xfrm rot="10800000" flipV="1">
            <a:off x="1110140" y="2571751"/>
            <a:ext cx="2656046" cy="795527"/>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xmlns="" id="{6B0FD237-4B19-4BC9-ABE5-BF7A0A9D7ECF}"/>
              </a:ext>
            </a:extLst>
          </p:cNvPr>
          <p:cNvCxnSpPr>
            <a:cxnSpLocks/>
            <a:endCxn id="19" idx="0"/>
          </p:cNvCxnSpPr>
          <p:nvPr/>
        </p:nvCxnSpPr>
        <p:spPr>
          <a:xfrm rot="16200000" flipH="1">
            <a:off x="595929" y="2129413"/>
            <a:ext cx="3822341" cy="835106"/>
          </a:xfrm>
          <a:prstGeom prst="curvedConnector3">
            <a:avLst>
              <a:gd name="adj1" fmla="val 421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24" name="Rectangle 1023">
            <a:extLst>
              <a:ext uri="{FF2B5EF4-FFF2-40B4-BE49-F238E27FC236}">
                <a16:creationId xmlns:a16="http://schemas.microsoft.com/office/drawing/2014/main" xmlns="" id="{136C892E-B5A4-4D9D-B0AA-AC936BCEA082}"/>
              </a:ext>
            </a:extLst>
          </p:cNvPr>
          <p:cNvSpPr/>
          <p:nvPr/>
        </p:nvSpPr>
        <p:spPr>
          <a:xfrm>
            <a:off x="970838" y="500063"/>
            <a:ext cx="1043700" cy="19288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cxnSp>
        <p:nvCxnSpPr>
          <p:cNvPr id="68" name="Connector: Curved 67">
            <a:extLst>
              <a:ext uri="{FF2B5EF4-FFF2-40B4-BE49-F238E27FC236}">
                <a16:creationId xmlns:a16="http://schemas.microsoft.com/office/drawing/2014/main" xmlns="" id="{1CC69A57-0C10-42DE-B99C-8B7C434E6703}"/>
              </a:ext>
            </a:extLst>
          </p:cNvPr>
          <p:cNvCxnSpPr>
            <a:cxnSpLocks/>
            <a:endCxn id="38" idx="4"/>
          </p:cNvCxnSpPr>
          <p:nvPr/>
        </p:nvCxnSpPr>
        <p:spPr>
          <a:xfrm flipV="1">
            <a:off x="3761723" y="3429509"/>
            <a:ext cx="3627413" cy="1221713"/>
          </a:xfrm>
          <a:prstGeom prst="curvedConnector2">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4C0E3F4C-508D-46B1-94C8-7216DB09361B}"/>
              </a:ext>
            </a:extLst>
          </p:cNvPr>
          <p:cNvSpPr txBox="1"/>
          <p:nvPr/>
        </p:nvSpPr>
        <p:spPr>
          <a:xfrm>
            <a:off x="5485327" y="3758335"/>
            <a:ext cx="1114424" cy="276999"/>
          </a:xfrm>
          <a:prstGeom prst="rect">
            <a:avLst/>
          </a:prstGeom>
          <a:noFill/>
        </p:spPr>
        <p:txBody>
          <a:bodyPr wrap="square" rtlCol="0">
            <a:spAutoFit/>
          </a:bodyPr>
          <a:lstStyle/>
          <a:p>
            <a:r>
              <a:rPr lang="en-GB" sz="1200" b="1" dirty="0">
                <a:solidFill>
                  <a:prstClr val="black"/>
                </a:solidFill>
              </a:rPr>
              <a:t>9-12 Months</a:t>
            </a:r>
          </a:p>
        </p:txBody>
      </p:sp>
      <p:sp>
        <p:nvSpPr>
          <p:cNvPr id="72" name="TextBox 71">
            <a:extLst>
              <a:ext uri="{FF2B5EF4-FFF2-40B4-BE49-F238E27FC236}">
                <a16:creationId xmlns:a16="http://schemas.microsoft.com/office/drawing/2014/main" xmlns="" id="{6EF8AD97-4B55-46A8-8488-A6CF8D51D9A8}"/>
              </a:ext>
            </a:extLst>
          </p:cNvPr>
          <p:cNvSpPr txBox="1"/>
          <p:nvPr/>
        </p:nvSpPr>
        <p:spPr>
          <a:xfrm>
            <a:off x="5082781" y="4485184"/>
            <a:ext cx="1114424" cy="461665"/>
          </a:xfrm>
          <a:prstGeom prst="rect">
            <a:avLst/>
          </a:prstGeom>
          <a:noFill/>
        </p:spPr>
        <p:txBody>
          <a:bodyPr wrap="square" rtlCol="0">
            <a:spAutoFit/>
          </a:bodyPr>
          <a:lstStyle/>
          <a:p>
            <a:pPr algn="ctr"/>
            <a:r>
              <a:rPr lang="en-GB" sz="1200" b="1" dirty="0">
                <a:solidFill>
                  <a:prstClr val="black"/>
                </a:solidFill>
              </a:rPr>
              <a:t>10-14 Days</a:t>
            </a:r>
          </a:p>
          <a:p>
            <a:pPr algn="ctr"/>
            <a:r>
              <a:rPr lang="en-GB" sz="1200" b="1" dirty="0">
                <a:solidFill>
                  <a:prstClr val="black"/>
                </a:solidFill>
              </a:rPr>
              <a:t>(100%)</a:t>
            </a:r>
          </a:p>
        </p:txBody>
      </p:sp>
      <p:cxnSp>
        <p:nvCxnSpPr>
          <p:cNvPr id="77" name="Connector: Curved 76">
            <a:extLst>
              <a:ext uri="{FF2B5EF4-FFF2-40B4-BE49-F238E27FC236}">
                <a16:creationId xmlns:a16="http://schemas.microsoft.com/office/drawing/2014/main" xmlns="" id="{9880F986-830F-4EFD-B050-8319EDF5AFC6}"/>
              </a:ext>
            </a:extLst>
          </p:cNvPr>
          <p:cNvCxnSpPr>
            <a:cxnSpLocks/>
            <a:endCxn id="1030" idx="0"/>
          </p:cNvCxnSpPr>
          <p:nvPr/>
        </p:nvCxnSpPr>
        <p:spPr>
          <a:xfrm>
            <a:off x="2494776" y="1022755"/>
            <a:ext cx="2077225" cy="475141"/>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5" name="Right Brace 1034">
            <a:extLst>
              <a:ext uri="{FF2B5EF4-FFF2-40B4-BE49-F238E27FC236}">
                <a16:creationId xmlns:a16="http://schemas.microsoft.com/office/drawing/2014/main" xmlns="" id="{A8C6ABF5-1878-40DA-94AD-97537A2F1DE1}"/>
              </a:ext>
            </a:extLst>
          </p:cNvPr>
          <p:cNvSpPr/>
          <p:nvPr/>
        </p:nvSpPr>
        <p:spPr>
          <a:xfrm>
            <a:off x="2018647" y="437640"/>
            <a:ext cx="476129" cy="1160904"/>
          </a:xfrm>
          <a:prstGeom prst="rightBrace">
            <a:avLst>
              <a:gd name="adj1" fmla="val 8333"/>
              <a:gd name="adj2" fmla="val 5061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solidFill>
                <a:prstClr val="black"/>
              </a:solidFill>
            </a:endParaRPr>
          </a:p>
        </p:txBody>
      </p:sp>
    </p:spTree>
    <p:extLst>
      <p:ext uri="{BB962C8B-B14F-4D97-AF65-F5344CB8AC3E}">
        <p14:creationId xmlns:p14="http://schemas.microsoft.com/office/powerpoint/2010/main" val="21009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2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animBg="1"/>
      <p:bldP spid="18" grpId="0" animBg="1"/>
      <p:bldP spid="19" grpId="0" animBg="1"/>
      <p:bldP spid="30" grpId="0" animBg="1"/>
      <p:bldP spid="31" grpId="0"/>
      <p:bldP spid="36" grpId="0" animBg="1"/>
      <p:bldP spid="37" grpId="0"/>
      <p:bldP spid="38" grpId="0" animBg="1"/>
      <p:bldP spid="39" grpId="0"/>
      <p:bldP spid="43" grpId="0"/>
      <p:bldP spid="1024" grpId="0" animBg="1"/>
      <p:bldP spid="71" grpId="0"/>
      <p:bldP spid="72" grpId="0"/>
      <p:bldP spid="103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5AC5E4E-AFF6-4979-A13D-BF2169963516}"/>
              </a:ext>
            </a:extLst>
          </p:cNvPr>
          <p:cNvPicPr>
            <a:picLocks noChangeAspect="1"/>
          </p:cNvPicPr>
          <p:nvPr/>
        </p:nvPicPr>
        <p:blipFill rotWithShape="1">
          <a:blip r:embed="rId2"/>
          <a:srcRect l="4453" t="42779" r="6407" b="7638"/>
          <a:stretch/>
        </p:blipFill>
        <p:spPr>
          <a:xfrm>
            <a:off x="45559" y="1155502"/>
            <a:ext cx="9052883" cy="2832497"/>
          </a:xfrm>
          <a:prstGeom prst="rect">
            <a:avLst/>
          </a:prstGeom>
        </p:spPr>
      </p:pic>
    </p:spTree>
    <p:extLst>
      <p:ext uri="{BB962C8B-B14F-4D97-AF65-F5344CB8AC3E}">
        <p14:creationId xmlns:p14="http://schemas.microsoft.com/office/powerpoint/2010/main" val="34577790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233616"/>
            <a:ext cx="6984776"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Trustee Guide</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606441" y="2028784"/>
            <a:ext cx="432048" cy="369332"/>
          </a:xfrm>
          <a:prstGeom prst="rect">
            <a:avLst/>
          </a:prstGeom>
          <a:noFill/>
        </p:spPr>
        <p:txBody>
          <a:bodyPr wrap="square" rtlCol="0">
            <a:spAutoFit/>
          </a:bodyPr>
          <a:lstStyle/>
          <a:p>
            <a:r>
              <a:rPr lang="en-GB" dirty="0" smtClean="0"/>
              <a:t>x3</a:t>
            </a:r>
            <a:endParaRPr lang="en-GB" dirty="0"/>
          </a:p>
        </p:txBody>
      </p:sp>
      <p:sp>
        <p:nvSpPr>
          <p:cNvPr id="12" name="TextBox 11">
            <a:hlinkClick r:id="rId2"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pic>
        <p:nvPicPr>
          <p:cNvPr id="7" name="Picture 6"/>
          <p:cNvPicPr>
            <a:picLocks noChangeAspect="1"/>
          </p:cNvPicPr>
          <p:nvPr/>
        </p:nvPicPr>
        <p:blipFill rotWithShape="1">
          <a:blip r:embed="rId3"/>
          <a:srcRect l="13043" r="13043"/>
          <a:stretch/>
        </p:blipFill>
        <p:spPr>
          <a:xfrm>
            <a:off x="2158169" y="987574"/>
            <a:ext cx="4896544" cy="3522900"/>
          </a:xfrm>
          <a:prstGeom prst="rect">
            <a:avLst/>
          </a:prstGeom>
        </p:spPr>
      </p:pic>
    </p:spTree>
    <p:extLst>
      <p:ext uri="{BB962C8B-B14F-4D97-AF65-F5344CB8AC3E}">
        <p14:creationId xmlns:p14="http://schemas.microsoft.com/office/powerpoint/2010/main" val="41479441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233616"/>
            <a:ext cx="6984776"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Trustee Nomination Form</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stretch>
            <a:fillRect/>
          </a:stretch>
        </p:blipFill>
        <p:spPr>
          <a:xfrm>
            <a:off x="1403648" y="1275606"/>
            <a:ext cx="6302494" cy="3600398"/>
          </a:xfrm>
          <a:prstGeom prst="rect">
            <a:avLst/>
          </a:prstGeom>
        </p:spPr>
      </p:pic>
      <p:sp>
        <p:nvSpPr>
          <p:cNvPr id="5" name="TextBox 4"/>
          <p:cNvSpPr txBox="1"/>
          <p:nvPr/>
        </p:nvSpPr>
        <p:spPr>
          <a:xfrm>
            <a:off x="4606441" y="2028784"/>
            <a:ext cx="432048" cy="369332"/>
          </a:xfrm>
          <a:prstGeom prst="rect">
            <a:avLst/>
          </a:prstGeom>
          <a:noFill/>
        </p:spPr>
        <p:txBody>
          <a:bodyPr wrap="square" rtlCol="0">
            <a:spAutoFit/>
          </a:bodyPr>
          <a:lstStyle/>
          <a:p>
            <a:r>
              <a:rPr lang="en-GB" dirty="0" smtClean="0"/>
              <a:t>x3</a:t>
            </a:r>
            <a:endParaRPr lang="en-GB" dirty="0"/>
          </a:p>
        </p:txBody>
      </p:sp>
      <p:sp>
        <p:nvSpPr>
          <p:cNvPr id="12" name="TextBox 11">
            <a:hlinkClick r:id="rId3"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Tree>
    <p:extLst>
      <p:ext uri="{BB962C8B-B14F-4D97-AF65-F5344CB8AC3E}">
        <p14:creationId xmlns:p14="http://schemas.microsoft.com/office/powerpoint/2010/main" val="24112107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p:cNvSpPr txBox="1">
            <a:spLocks noChangeArrowheads="1"/>
          </p:cNvSpPr>
          <p:nvPr/>
        </p:nvSpPr>
        <p:spPr bwMode="auto">
          <a:xfrm>
            <a:off x="611560" y="195486"/>
            <a:ext cx="59947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300" b="1" dirty="0" smtClean="0">
                <a:solidFill>
                  <a:prstClr val="black"/>
                </a:solidFill>
                <a:latin typeface="Calibri" panose="020F0502020204030204" pitchFamily="34" charset="0"/>
              </a:rPr>
              <a:t>Explain </a:t>
            </a:r>
            <a:endParaRPr lang="en-GB" altLang="en-US" sz="3300" b="1" dirty="0">
              <a:solidFill>
                <a:prstClr val="black"/>
              </a:solidFill>
              <a:latin typeface="Calibri" panose="020F0502020204030204" pitchFamily="34" charset="0"/>
            </a:endParaRPr>
          </a:p>
        </p:txBody>
      </p:sp>
      <p:sp>
        <p:nvSpPr>
          <p:cNvPr id="3" name="TextBox 2"/>
          <p:cNvSpPr txBox="1"/>
          <p:nvPr/>
        </p:nvSpPr>
        <p:spPr>
          <a:xfrm>
            <a:off x="1403648" y="1203598"/>
            <a:ext cx="6336704"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Relationship </a:t>
            </a:r>
            <a:r>
              <a:rPr lang="en-GB" sz="2400" dirty="0" err="1" smtClean="0"/>
              <a:t>TRUSTee</a:t>
            </a:r>
            <a:endParaRPr lang="en-GB" sz="2400" dirty="0" smtClean="0"/>
          </a:p>
          <a:p>
            <a:pPr marL="285750" indent="-285750">
              <a:buFont typeface="Arial" panose="020B0604020202020204" pitchFamily="34" charset="0"/>
              <a:buChar char="•"/>
            </a:pPr>
            <a:r>
              <a:rPr lang="en-GB" sz="2400" dirty="0" smtClean="0"/>
              <a:t>Age</a:t>
            </a:r>
          </a:p>
          <a:p>
            <a:pPr marL="285750" indent="-285750">
              <a:buFont typeface="Arial" panose="020B0604020202020204" pitchFamily="34" charset="0"/>
              <a:buChar char="•"/>
            </a:pPr>
            <a:r>
              <a:rPr lang="en-GB" sz="2400" dirty="0" smtClean="0"/>
              <a:t>Financial Situation / Awareness</a:t>
            </a:r>
          </a:p>
          <a:p>
            <a:pPr marL="285750" indent="-285750">
              <a:buFont typeface="Arial" panose="020B0604020202020204" pitchFamily="34" charset="0"/>
              <a:buChar char="•"/>
            </a:pPr>
            <a:r>
              <a:rPr lang="en-GB" sz="2400" dirty="0" smtClean="0"/>
              <a:t>Family</a:t>
            </a:r>
          </a:p>
          <a:p>
            <a:pPr marL="285750" indent="-285750">
              <a:buFont typeface="Arial" panose="020B0604020202020204" pitchFamily="34" charset="0"/>
              <a:buChar char="•"/>
            </a:pPr>
            <a:r>
              <a:rPr lang="en-GB" sz="2400" dirty="0" smtClean="0"/>
              <a:t>Health</a:t>
            </a:r>
          </a:p>
          <a:p>
            <a:pPr marL="285750" indent="-285750">
              <a:buFont typeface="Arial" panose="020B0604020202020204" pitchFamily="34" charset="0"/>
              <a:buChar char="•"/>
            </a:pPr>
            <a:r>
              <a:rPr lang="en-GB" sz="2400" dirty="0" smtClean="0"/>
              <a:t>Location</a:t>
            </a:r>
          </a:p>
          <a:p>
            <a:pPr marL="285750" indent="-285750">
              <a:buFont typeface="Arial" panose="020B0604020202020204" pitchFamily="34" charset="0"/>
              <a:buChar char="•"/>
            </a:pPr>
            <a:r>
              <a:rPr lang="en-GB" sz="2400" dirty="0" err="1" smtClean="0"/>
              <a:t>Mindset</a:t>
            </a:r>
            <a:endParaRPr lang="en-GB" sz="2400" dirty="0" smtClean="0"/>
          </a:p>
          <a:p>
            <a:endParaRPr lang="en-GB" sz="2400" dirty="0" smtClean="0"/>
          </a:p>
        </p:txBody>
      </p:sp>
      <p:sp>
        <p:nvSpPr>
          <p:cNvPr id="5" name="TextBox 4">
            <a:hlinkClick r:id="rId2"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Tree>
    <p:extLst>
      <p:ext uri="{BB962C8B-B14F-4D97-AF65-F5344CB8AC3E}">
        <p14:creationId xmlns:p14="http://schemas.microsoft.com/office/powerpoint/2010/main" val="306126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233616"/>
            <a:ext cx="6984776"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Reinforce Client Understanding</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oney box treasure chest with lock - Nautic-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80134"/>
            <a:ext cx="3563366" cy="35633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oney box treasure chest with lock - Nautic-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32040" y="1580134"/>
            <a:ext cx="3563366" cy="3563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347614"/>
            <a:ext cx="1944216" cy="461665"/>
          </a:xfrm>
          <a:prstGeom prst="rect">
            <a:avLst/>
          </a:prstGeom>
          <a:noFill/>
        </p:spPr>
        <p:txBody>
          <a:bodyPr wrap="square" rtlCol="0">
            <a:spAutoFit/>
          </a:bodyPr>
          <a:lstStyle/>
          <a:p>
            <a:r>
              <a:rPr lang="en-GB" sz="2400" b="1" dirty="0" smtClean="0"/>
              <a:t>Richard</a:t>
            </a:r>
            <a:endParaRPr lang="en-GB" sz="2400" b="1" dirty="0"/>
          </a:p>
        </p:txBody>
      </p:sp>
      <p:sp>
        <p:nvSpPr>
          <p:cNvPr id="13" name="TextBox 12"/>
          <p:cNvSpPr txBox="1"/>
          <p:nvPr/>
        </p:nvSpPr>
        <p:spPr>
          <a:xfrm>
            <a:off x="7380312" y="1347614"/>
            <a:ext cx="1944216" cy="461665"/>
          </a:xfrm>
          <a:prstGeom prst="rect">
            <a:avLst/>
          </a:prstGeom>
          <a:noFill/>
        </p:spPr>
        <p:txBody>
          <a:bodyPr wrap="square" rtlCol="0">
            <a:spAutoFit/>
          </a:bodyPr>
          <a:lstStyle/>
          <a:p>
            <a:r>
              <a:rPr lang="en-GB" sz="2400" b="1" dirty="0" smtClean="0"/>
              <a:t>Annie</a:t>
            </a:r>
            <a:endParaRPr lang="en-GB" sz="2400" b="1" dirty="0"/>
          </a:p>
        </p:txBody>
      </p:sp>
      <p:sp>
        <p:nvSpPr>
          <p:cNvPr id="7" name="TextBox 6"/>
          <p:cNvSpPr txBox="1"/>
          <p:nvPr/>
        </p:nvSpPr>
        <p:spPr>
          <a:xfrm>
            <a:off x="3778882" y="3674084"/>
            <a:ext cx="1512168" cy="1477328"/>
          </a:xfrm>
          <a:prstGeom prst="rect">
            <a:avLst/>
          </a:prstGeom>
          <a:noFill/>
        </p:spPr>
        <p:txBody>
          <a:bodyPr wrap="square" rtlCol="0">
            <a:spAutoFit/>
          </a:bodyPr>
          <a:lstStyle/>
          <a:p>
            <a:pPr algn="ctr"/>
            <a:r>
              <a:rPr lang="en-GB" dirty="0" smtClean="0"/>
              <a:t>3 </a:t>
            </a:r>
            <a:r>
              <a:rPr lang="en-GB" dirty="0" err="1" smtClean="0"/>
              <a:t>Keyholders</a:t>
            </a:r>
            <a:endParaRPr lang="en-GB" dirty="0" smtClean="0"/>
          </a:p>
          <a:p>
            <a:pPr algn="ctr"/>
            <a:r>
              <a:rPr lang="en-GB" dirty="0" smtClean="0"/>
              <a:t>Trustees</a:t>
            </a:r>
          </a:p>
          <a:p>
            <a:pPr algn="ctr"/>
            <a:endParaRPr lang="en-GB" dirty="0"/>
          </a:p>
          <a:p>
            <a:pPr algn="ctr"/>
            <a:r>
              <a:rPr lang="en-GB" dirty="0" smtClean="0"/>
              <a:t>Letter of wishes</a:t>
            </a:r>
            <a:endParaRPr lang="en-GB" dirty="0"/>
          </a:p>
        </p:txBody>
      </p:sp>
      <p:sp>
        <p:nvSpPr>
          <p:cNvPr id="14" name="TextBox 13"/>
          <p:cNvSpPr txBox="1"/>
          <p:nvPr/>
        </p:nvSpPr>
        <p:spPr>
          <a:xfrm>
            <a:off x="539552" y="1707654"/>
            <a:ext cx="1440160" cy="338554"/>
          </a:xfrm>
          <a:prstGeom prst="rect">
            <a:avLst/>
          </a:prstGeom>
          <a:noFill/>
        </p:spPr>
        <p:txBody>
          <a:bodyPr wrap="square" rtlCol="0">
            <a:spAutoFit/>
          </a:bodyPr>
          <a:lstStyle/>
          <a:p>
            <a:r>
              <a:rPr lang="en-GB" sz="1600" dirty="0" smtClean="0"/>
              <a:t>£360k 16yrs</a:t>
            </a:r>
            <a:endParaRPr lang="en-GB" sz="1600" dirty="0"/>
          </a:p>
        </p:txBody>
      </p:sp>
      <p:sp>
        <p:nvSpPr>
          <p:cNvPr id="17" name="TextBox 16"/>
          <p:cNvSpPr txBox="1"/>
          <p:nvPr/>
        </p:nvSpPr>
        <p:spPr>
          <a:xfrm>
            <a:off x="539552" y="1995686"/>
            <a:ext cx="1440160" cy="338554"/>
          </a:xfrm>
          <a:prstGeom prst="rect">
            <a:avLst/>
          </a:prstGeom>
          <a:noFill/>
        </p:spPr>
        <p:txBody>
          <a:bodyPr wrap="square" rtlCol="0">
            <a:spAutoFit/>
          </a:bodyPr>
          <a:lstStyle/>
          <a:p>
            <a:r>
              <a:rPr lang="en-GB" sz="1600" dirty="0" smtClean="0"/>
              <a:t>£32.49pm</a:t>
            </a:r>
            <a:endParaRPr lang="en-GB" sz="1600" dirty="0"/>
          </a:p>
        </p:txBody>
      </p:sp>
      <p:grpSp>
        <p:nvGrpSpPr>
          <p:cNvPr id="16" name="Group 15"/>
          <p:cNvGrpSpPr/>
          <p:nvPr/>
        </p:nvGrpSpPr>
        <p:grpSpPr>
          <a:xfrm>
            <a:off x="7380312" y="1707654"/>
            <a:ext cx="1619150" cy="626586"/>
            <a:chOff x="691952" y="1860054"/>
            <a:chExt cx="1440160" cy="626586"/>
          </a:xfrm>
        </p:grpSpPr>
        <p:sp>
          <p:nvSpPr>
            <p:cNvPr id="18" name="TextBox 17"/>
            <p:cNvSpPr txBox="1"/>
            <p:nvPr/>
          </p:nvSpPr>
          <p:spPr>
            <a:xfrm>
              <a:off x="691952" y="1860054"/>
              <a:ext cx="1440160" cy="338554"/>
            </a:xfrm>
            <a:prstGeom prst="rect">
              <a:avLst/>
            </a:prstGeom>
            <a:noFill/>
          </p:spPr>
          <p:txBody>
            <a:bodyPr wrap="square" rtlCol="0">
              <a:spAutoFit/>
            </a:bodyPr>
            <a:lstStyle/>
            <a:p>
              <a:r>
                <a:rPr lang="en-GB" sz="1600" dirty="0" smtClean="0"/>
                <a:t>£22,500pa 14yrs</a:t>
              </a:r>
              <a:endParaRPr lang="en-GB" sz="1600" dirty="0"/>
            </a:p>
          </p:txBody>
        </p:sp>
        <p:sp>
          <p:nvSpPr>
            <p:cNvPr id="19" name="TextBox 18"/>
            <p:cNvSpPr txBox="1"/>
            <p:nvPr/>
          </p:nvSpPr>
          <p:spPr>
            <a:xfrm>
              <a:off x="691952" y="2148086"/>
              <a:ext cx="1440160" cy="338554"/>
            </a:xfrm>
            <a:prstGeom prst="rect">
              <a:avLst/>
            </a:prstGeom>
            <a:noFill/>
          </p:spPr>
          <p:txBody>
            <a:bodyPr wrap="square" rtlCol="0">
              <a:spAutoFit/>
            </a:bodyPr>
            <a:lstStyle/>
            <a:p>
              <a:r>
                <a:rPr lang="en-GB" sz="1600" dirty="0" smtClean="0"/>
                <a:t>£18.26pm</a:t>
              </a:r>
              <a:endParaRPr lang="en-GB" sz="1600" dirty="0"/>
            </a:p>
          </p:txBody>
        </p:sp>
      </p:grpSp>
      <p:sp>
        <p:nvSpPr>
          <p:cNvPr id="21" name="TextBox 20">
            <a:hlinkClick r:id="rId3"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Tree>
    <p:extLst>
      <p:ext uri="{BB962C8B-B14F-4D97-AF65-F5344CB8AC3E}">
        <p14:creationId xmlns:p14="http://schemas.microsoft.com/office/powerpoint/2010/main" val="434428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7544" y="233616"/>
            <a:ext cx="4968552"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Client calls Trustee</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p:cNvSpPr txBox="1"/>
          <p:nvPr/>
        </p:nvSpPr>
        <p:spPr>
          <a:xfrm>
            <a:off x="539552" y="2078411"/>
            <a:ext cx="2232248" cy="646331"/>
          </a:xfrm>
          <a:prstGeom prst="rect">
            <a:avLst/>
          </a:prstGeom>
          <a:noFill/>
        </p:spPr>
        <p:txBody>
          <a:bodyPr wrap="square" rtlCol="0">
            <a:spAutoFit/>
          </a:bodyPr>
          <a:lstStyle/>
          <a:p>
            <a:r>
              <a:rPr lang="en-GB" dirty="0" smtClean="0"/>
              <a:t>Bob &amp; Jackie </a:t>
            </a:r>
          </a:p>
          <a:p>
            <a:r>
              <a:rPr lang="en-GB" dirty="0" smtClean="0"/>
              <a:t>Scott</a:t>
            </a:r>
            <a:endParaRPr lang="en-GB" dirty="0"/>
          </a:p>
        </p:txBody>
      </p:sp>
      <p:cxnSp>
        <p:nvCxnSpPr>
          <p:cNvPr id="5" name="Straight Connector 4"/>
          <p:cNvCxnSpPr/>
          <p:nvPr/>
        </p:nvCxnSpPr>
        <p:spPr>
          <a:xfrm>
            <a:off x="1979712" y="2401576"/>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7904" y="2078411"/>
            <a:ext cx="2232248" cy="646331"/>
          </a:xfrm>
          <a:prstGeom prst="rect">
            <a:avLst/>
          </a:prstGeom>
          <a:noFill/>
        </p:spPr>
        <p:txBody>
          <a:bodyPr wrap="square" rtlCol="0">
            <a:spAutoFit/>
          </a:bodyPr>
          <a:lstStyle/>
          <a:p>
            <a:r>
              <a:rPr lang="en-GB" dirty="0"/>
              <a:t>R</a:t>
            </a:r>
            <a:r>
              <a:rPr lang="en-GB" dirty="0" smtClean="0"/>
              <a:t>ich and Annie</a:t>
            </a:r>
          </a:p>
          <a:p>
            <a:r>
              <a:rPr lang="en-GB" dirty="0" smtClean="0"/>
              <a:t>Coulson</a:t>
            </a:r>
            <a:endParaRPr lang="en-GB" dirty="0"/>
          </a:p>
        </p:txBody>
      </p:sp>
      <p:sp>
        <p:nvSpPr>
          <p:cNvPr id="6" name="TextBox 5"/>
          <p:cNvSpPr txBox="1"/>
          <p:nvPr/>
        </p:nvSpPr>
        <p:spPr>
          <a:xfrm>
            <a:off x="2359180" y="2150419"/>
            <a:ext cx="1368152" cy="338554"/>
          </a:xfrm>
          <a:prstGeom prst="rect">
            <a:avLst/>
          </a:prstGeom>
          <a:noFill/>
        </p:spPr>
        <p:txBody>
          <a:bodyPr wrap="square" rtlCol="0">
            <a:spAutoFit/>
          </a:bodyPr>
          <a:lstStyle/>
          <a:p>
            <a:r>
              <a:rPr lang="en-GB" sz="1600" dirty="0" smtClean="0">
                <a:solidFill>
                  <a:srgbClr val="0070C0"/>
                </a:solidFill>
              </a:rPr>
              <a:t>Trustee</a:t>
            </a:r>
            <a:endParaRPr lang="en-GB" sz="1600" dirty="0">
              <a:solidFill>
                <a:srgbClr val="0070C0"/>
              </a:solidFill>
            </a:endParaRPr>
          </a:p>
        </p:txBody>
      </p:sp>
      <p:sp>
        <p:nvSpPr>
          <p:cNvPr id="11" name="TextBox 10"/>
          <p:cNvSpPr txBox="1"/>
          <p:nvPr/>
        </p:nvSpPr>
        <p:spPr>
          <a:xfrm>
            <a:off x="5724128" y="2112908"/>
            <a:ext cx="1368152" cy="338554"/>
          </a:xfrm>
          <a:prstGeom prst="rect">
            <a:avLst/>
          </a:prstGeom>
          <a:noFill/>
        </p:spPr>
        <p:txBody>
          <a:bodyPr wrap="square" rtlCol="0">
            <a:spAutoFit/>
          </a:bodyPr>
          <a:lstStyle/>
          <a:p>
            <a:r>
              <a:rPr lang="en-GB" sz="1600" dirty="0" smtClean="0">
                <a:solidFill>
                  <a:srgbClr val="0070C0"/>
                </a:solidFill>
              </a:rPr>
              <a:t>Trustee</a:t>
            </a:r>
            <a:endParaRPr lang="en-GB" sz="1600" dirty="0">
              <a:solidFill>
                <a:srgbClr val="0070C0"/>
              </a:solidFill>
            </a:endParaRPr>
          </a:p>
        </p:txBody>
      </p:sp>
      <p:cxnSp>
        <p:nvCxnSpPr>
          <p:cNvPr id="12" name="Straight Connector 11"/>
          <p:cNvCxnSpPr/>
          <p:nvPr/>
        </p:nvCxnSpPr>
        <p:spPr>
          <a:xfrm>
            <a:off x="5220072" y="2401576"/>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5112" y="2063042"/>
            <a:ext cx="2232248" cy="646331"/>
          </a:xfrm>
          <a:prstGeom prst="rect">
            <a:avLst/>
          </a:prstGeom>
          <a:noFill/>
        </p:spPr>
        <p:txBody>
          <a:bodyPr wrap="square" rtlCol="0">
            <a:spAutoFit/>
          </a:bodyPr>
          <a:lstStyle/>
          <a:p>
            <a:r>
              <a:rPr lang="en-GB" dirty="0" smtClean="0"/>
              <a:t>Dave and Sinead</a:t>
            </a:r>
          </a:p>
          <a:p>
            <a:r>
              <a:rPr lang="en-GB" dirty="0" smtClean="0"/>
              <a:t>Woodbridge</a:t>
            </a:r>
            <a:endParaRPr lang="en-GB" dirty="0"/>
          </a:p>
        </p:txBody>
      </p:sp>
      <p:cxnSp>
        <p:nvCxnSpPr>
          <p:cNvPr id="16" name="Straight Connector 15"/>
          <p:cNvCxnSpPr/>
          <p:nvPr/>
        </p:nvCxnSpPr>
        <p:spPr>
          <a:xfrm flipV="1">
            <a:off x="1979712" y="1779662"/>
            <a:ext cx="1368152" cy="62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79712" y="2401576"/>
            <a:ext cx="1512168" cy="67423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0232631">
            <a:off x="2178353" y="1703149"/>
            <a:ext cx="1368152" cy="338554"/>
          </a:xfrm>
          <a:prstGeom prst="rect">
            <a:avLst/>
          </a:prstGeom>
          <a:noFill/>
        </p:spPr>
        <p:txBody>
          <a:bodyPr wrap="square" rtlCol="0">
            <a:spAutoFit/>
          </a:bodyPr>
          <a:lstStyle/>
          <a:p>
            <a:r>
              <a:rPr lang="en-GB" sz="1600" dirty="0" smtClean="0">
                <a:solidFill>
                  <a:srgbClr val="0070C0"/>
                </a:solidFill>
              </a:rPr>
              <a:t>Trustee</a:t>
            </a:r>
            <a:endParaRPr lang="en-GB" sz="1600" dirty="0">
              <a:solidFill>
                <a:srgbClr val="0070C0"/>
              </a:solidFill>
            </a:endParaRPr>
          </a:p>
        </p:txBody>
      </p:sp>
      <p:sp>
        <p:nvSpPr>
          <p:cNvPr id="22" name="TextBox 21"/>
          <p:cNvSpPr txBox="1"/>
          <p:nvPr/>
        </p:nvSpPr>
        <p:spPr>
          <a:xfrm rot="1522319">
            <a:off x="2159732" y="2755637"/>
            <a:ext cx="1368152" cy="338554"/>
          </a:xfrm>
          <a:prstGeom prst="rect">
            <a:avLst/>
          </a:prstGeom>
          <a:noFill/>
        </p:spPr>
        <p:txBody>
          <a:bodyPr wrap="square" rtlCol="0">
            <a:spAutoFit/>
          </a:bodyPr>
          <a:lstStyle/>
          <a:p>
            <a:r>
              <a:rPr lang="en-GB" sz="1600" dirty="0" smtClean="0">
                <a:solidFill>
                  <a:srgbClr val="0070C0"/>
                </a:solidFill>
              </a:rPr>
              <a:t>Trustee</a:t>
            </a:r>
            <a:endParaRPr lang="en-GB" sz="1600" dirty="0">
              <a:solidFill>
                <a:srgbClr val="0070C0"/>
              </a:solidFill>
            </a:endParaRPr>
          </a:p>
        </p:txBody>
      </p:sp>
      <p:cxnSp>
        <p:nvCxnSpPr>
          <p:cNvPr id="23" name="Straight Connector 22"/>
          <p:cNvCxnSpPr/>
          <p:nvPr/>
        </p:nvCxnSpPr>
        <p:spPr>
          <a:xfrm flipV="1">
            <a:off x="5214410" y="1779661"/>
            <a:ext cx="1368152" cy="62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14410" y="2401575"/>
            <a:ext cx="1512168" cy="67423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0232631">
            <a:off x="5413051" y="1703148"/>
            <a:ext cx="1368152" cy="338554"/>
          </a:xfrm>
          <a:prstGeom prst="rect">
            <a:avLst/>
          </a:prstGeom>
          <a:noFill/>
        </p:spPr>
        <p:txBody>
          <a:bodyPr wrap="square" rtlCol="0">
            <a:spAutoFit/>
          </a:bodyPr>
          <a:lstStyle/>
          <a:p>
            <a:r>
              <a:rPr lang="en-GB" sz="1600" dirty="0" smtClean="0">
                <a:solidFill>
                  <a:srgbClr val="0070C0"/>
                </a:solidFill>
              </a:rPr>
              <a:t>Trustee</a:t>
            </a:r>
            <a:endParaRPr lang="en-GB" sz="1600" dirty="0">
              <a:solidFill>
                <a:srgbClr val="0070C0"/>
              </a:solidFill>
            </a:endParaRPr>
          </a:p>
        </p:txBody>
      </p:sp>
      <p:sp>
        <p:nvSpPr>
          <p:cNvPr id="26" name="TextBox 25"/>
          <p:cNvSpPr txBox="1"/>
          <p:nvPr/>
        </p:nvSpPr>
        <p:spPr>
          <a:xfrm rot="1522319">
            <a:off x="5394430" y="2755636"/>
            <a:ext cx="1368152" cy="338554"/>
          </a:xfrm>
          <a:prstGeom prst="rect">
            <a:avLst/>
          </a:prstGeom>
          <a:noFill/>
        </p:spPr>
        <p:txBody>
          <a:bodyPr wrap="square" rtlCol="0">
            <a:spAutoFit/>
          </a:bodyPr>
          <a:lstStyle/>
          <a:p>
            <a:r>
              <a:rPr lang="en-GB" sz="1600" dirty="0" smtClean="0">
                <a:solidFill>
                  <a:srgbClr val="0070C0"/>
                </a:solidFill>
              </a:rPr>
              <a:t>Trustee</a:t>
            </a:r>
            <a:endParaRPr lang="en-GB" sz="1600" dirty="0">
              <a:solidFill>
                <a:srgbClr val="0070C0"/>
              </a:solidFill>
            </a:endParaRPr>
          </a:p>
        </p:txBody>
      </p:sp>
      <p:sp>
        <p:nvSpPr>
          <p:cNvPr id="20" name="TextBox 19"/>
          <p:cNvSpPr txBox="1"/>
          <p:nvPr/>
        </p:nvSpPr>
        <p:spPr>
          <a:xfrm>
            <a:off x="1151620" y="4409913"/>
            <a:ext cx="1800200" cy="369332"/>
          </a:xfrm>
          <a:prstGeom prst="rect">
            <a:avLst/>
          </a:prstGeom>
          <a:noFill/>
        </p:spPr>
        <p:txBody>
          <a:bodyPr wrap="square" rtlCol="0">
            <a:spAutoFit/>
          </a:bodyPr>
          <a:lstStyle/>
          <a:p>
            <a:r>
              <a:rPr lang="en-GB" dirty="0" smtClean="0"/>
              <a:t>URGENT 14 days</a:t>
            </a:r>
            <a:endParaRPr lang="en-GB" dirty="0"/>
          </a:p>
        </p:txBody>
      </p:sp>
      <p:cxnSp>
        <p:nvCxnSpPr>
          <p:cNvPr id="28" name="Straight Connector 27"/>
          <p:cNvCxnSpPr/>
          <p:nvPr/>
        </p:nvCxnSpPr>
        <p:spPr>
          <a:xfrm>
            <a:off x="4283968" y="2724741"/>
            <a:ext cx="0" cy="99913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49129" y="3691572"/>
            <a:ext cx="2693748" cy="646331"/>
          </a:xfrm>
          <a:prstGeom prst="rect">
            <a:avLst/>
          </a:prstGeom>
          <a:noFill/>
        </p:spPr>
        <p:txBody>
          <a:bodyPr wrap="square" rtlCol="0">
            <a:spAutoFit/>
          </a:bodyPr>
          <a:lstStyle/>
          <a:p>
            <a:r>
              <a:rPr lang="en-GB" dirty="0" smtClean="0"/>
              <a:t>Free Trust Audit</a:t>
            </a:r>
          </a:p>
          <a:p>
            <a:r>
              <a:rPr lang="en-GB" dirty="0" smtClean="0"/>
              <a:t>Design Protection Portfolio</a:t>
            </a:r>
            <a:endParaRPr lang="en-GB" dirty="0"/>
          </a:p>
        </p:txBody>
      </p:sp>
      <p:sp>
        <p:nvSpPr>
          <p:cNvPr id="32" name="TextBox 31">
            <a:hlinkClick r:id="rId3"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Tree>
    <p:extLst>
      <p:ext uri="{BB962C8B-B14F-4D97-AF65-F5344CB8AC3E}">
        <p14:creationId xmlns:p14="http://schemas.microsoft.com/office/powerpoint/2010/main" val="29178604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7544" y="233616"/>
            <a:ext cx="6192688"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Send 3Rs and Trustee Guide</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Box 2"/>
          <p:cNvSpPr txBox="1"/>
          <p:nvPr/>
        </p:nvSpPr>
        <p:spPr>
          <a:xfrm>
            <a:off x="1187624" y="1635646"/>
            <a:ext cx="6552728"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Recorded Delivery on Saturday morning</a:t>
            </a:r>
          </a:p>
          <a:p>
            <a:endParaRPr lang="en-GB" sz="2800" dirty="0" smtClean="0"/>
          </a:p>
          <a:p>
            <a:pPr marL="285750" indent="-285750">
              <a:buFont typeface="Arial" panose="020B0604020202020204" pitchFamily="34" charset="0"/>
              <a:buChar char="•"/>
            </a:pPr>
            <a:r>
              <a:rPr lang="en-GB" sz="2800" dirty="0" smtClean="0"/>
              <a:t>Email Read/Receipt CONFIDENTIAL – PLEASE READ</a:t>
            </a:r>
          </a:p>
          <a:p>
            <a:endParaRPr lang="en-GB" sz="2800" dirty="0"/>
          </a:p>
        </p:txBody>
      </p:sp>
      <p:sp>
        <p:nvSpPr>
          <p:cNvPr id="4" name="TextBox 3">
            <a:hlinkClick r:id="rId2"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Tree>
    <p:extLst>
      <p:ext uri="{BB962C8B-B14F-4D97-AF65-F5344CB8AC3E}">
        <p14:creationId xmlns:p14="http://schemas.microsoft.com/office/powerpoint/2010/main" val="6391451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233616"/>
            <a:ext cx="4968552"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Call Trustees Script</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hlinkClick r:id="rId2"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
        <p:nvSpPr>
          <p:cNvPr id="3" name="TextBox 2"/>
          <p:cNvSpPr txBox="1"/>
          <p:nvPr/>
        </p:nvSpPr>
        <p:spPr>
          <a:xfrm>
            <a:off x="899592" y="1059582"/>
            <a:ext cx="6552728" cy="3139321"/>
          </a:xfrm>
          <a:prstGeom prst="rect">
            <a:avLst/>
          </a:prstGeom>
          <a:noFill/>
        </p:spPr>
        <p:txBody>
          <a:bodyPr wrap="square" rtlCol="0">
            <a:spAutoFit/>
          </a:bodyPr>
          <a:lstStyle/>
          <a:p>
            <a:r>
              <a:rPr lang="en-GB" dirty="0" smtClean="0"/>
              <a:t>Did Annie and Richard mention I would call?</a:t>
            </a:r>
          </a:p>
          <a:p>
            <a:r>
              <a:rPr lang="en-GB" dirty="0" smtClean="0"/>
              <a:t>I have sent you some information, did you get it? and can we put in an appointment. </a:t>
            </a:r>
          </a:p>
          <a:p>
            <a:r>
              <a:rPr lang="en-GB" dirty="0" smtClean="0"/>
              <a:t>I need to book some time with you this week as early as possible, and run through that info in detail and answer any questions you may have.</a:t>
            </a:r>
          </a:p>
          <a:p>
            <a:r>
              <a:rPr lang="en-GB" dirty="0" smtClean="0"/>
              <a:t>I have my diary handy, would you prefer a morning or afternoon appointment? Daytime or evening?</a:t>
            </a:r>
          </a:p>
          <a:p>
            <a:r>
              <a:rPr lang="en-GB" dirty="0" smtClean="0"/>
              <a:t>Wednesday or Thursday? 6.15pm or 8pm?</a:t>
            </a:r>
          </a:p>
          <a:p>
            <a:r>
              <a:rPr lang="en-GB" dirty="0" smtClean="0"/>
              <a:t>How long will it take?  No longer than 35 minutes!</a:t>
            </a:r>
          </a:p>
          <a:p>
            <a:r>
              <a:rPr lang="en-GB" dirty="0" smtClean="0"/>
              <a:t> </a:t>
            </a:r>
            <a:endParaRPr lang="en-GB" dirty="0"/>
          </a:p>
        </p:txBody>
      </p:sp>
    </p:spTree>
    <p:extLst>
      <p:ext uri="{BB962C8B-B14F-4D97-AF65-F5344CB8AC3E}">
        <p14:creationId xmlns:p14="http://schemas.microsoft.com/office/powerpoint/2010/main" val="39166583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83343" y="70688"/>
            <a:ext cx="435173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050" b="1" dirty="0">
                <a:latin typeface="Calibri" panose="020F0502020204030204" pitchFamily="34" charset="0"/>
              </a:rPr>
              <a:t>Money Maze</a:t>
            </a:r>
          </a:p>
        </p:txBody>
      </p:sp>
      <p:graphicFrame>
        <p:nvGraphicFramePr>
          <p:cNvPr id="5" name="Table 4"/>
          <p:cNvGraphicFramePr>
            <a:graphicFrameLocks noGrp="1"/>
          </p:cNvGraphicFramePr>
          <p:nvPr/>
        </p:nvGraphicFramePr>
        <p:xfrm>
          <a:off x="2519363" y="897732"/>
          <a:ext cx="3781425" cy="3348039"/>
        </p:xfrm>
        <a:graphic>
          <a:graphicData uri="http://schemas.openxmlformats.org/drawingml/2006/table">
            <a:tbl>
              <a:tblPr firstRow="1" bandRow="1">
                <a:tableStyleId>{5940675A-B579-460E-94D1-54222C63F5DA}</a:tableStyleId>
              </a:tblPr>
              <a:tblGrid>
                <a:gridCol w="1260475"/>
                <a:gridCol w="1260475"/>
                <a:gridCol w="1260475"/>
              </a:tblGrid>
              <a:tr h="1116013">
                <a:tc>
                  <a:txBody>
                    <a:bodyPr/>
                    <a:lstStyle/>
                    <a:p>
                      <a:r>
                        <a:rPr lang="en-GB" sz="1400" dirty="0" smtClean="0"/>
                        <a:t>INCOME GROSS</a:t>
                      </a:r>
                      <a:endParaRPr lang="en-GB" sz="1400" dirty="0"/>
                    </a:p>
                  </a:txBody>
                  <a:tcPr marL="68591" marR="68591" marT="34289" marB="34289"/>
                </a:tc>
                <a:tc>
                  <a:txBody>
                    <a:bodyPr/>
                    <a:lstStyle/>
                    <a:p>
                      <a:r>
                        <a:rPr lang="en-GB" sz="1400" dirty="0" smtClean="0"/>
                        <a:t>INCOME</a:t>
                      </a:r>
                      <a:r>
                        <a:rPr lang="en-GB" sz="1400" baseline="0" dirty="0" smtClean="0"/>
                        <a:t> NET</a:t>
                      </a:r>
                      <a:endParaRPr lang="en-GB" sz="1400" dirty="0"/>
                    </a:p>
                  </a:txBody>
                  <a:tcPr marL="68591" marR="68591" marT="34289" marB="34289"/>
                </a:tc>
                <a:tc>
                  <a:txBody>
                    <a:bodyPr/>
                    <a:lstStyle/>
                    <a:p>
                      <a:r>
                        <a:rPr lang="en-GB" sz="1200" dirty="0" smtClean="0"/>
                        <a:t>LIABILITIES/DEBTS</a:t>
                      </a:r>
                      <a:endParaRPr lang="en-GB" sz="1200" dirty="0"/>
                    </a:p>
                  </a:txBody>
                  <a:tcPr marL="68591" marR="68591" marT="34289" marB="34289"/>
                </a:tc>
              </a:tr>
              <a:tr h="1116013">
                <a:tc>
                  <a:txBody>
                    <a:bodyPr/>
                    <a:lstStyle/>
                    <a:p>
                      <a:r>
                        <a:rPr lang="en-GB" sz="1400" dirty="0" smtClean="0"/>
                        <a:t>DEATH</a:t>
                      </a:r>
                    </a:p>
                    <a:p>
                      <a:endParaRPr lang="en-GB" sz="1400" dirty="0"/>
                    </a:p>
                  </a:txBody>
                  <a:tcPr marL="68591" marR="68591" marT="34289" marB="34289"/>
                </a:tc>
                <a:tc>
                  <a:txBody>
                    <a:bodyPr/>
                    <a:lstStyle/>
                    <a:p>
                      <a:r>
                        <a:rPr lang="en-GB" sz="1400" dirty="0" smtClean="0"/>
                        <a:t>CANCER </a:t>
                      </a:r>
                      <a:endParaRPr lang="en-GB" sz="1400" dirty="0"/>
                    </a:p>
                  </a:txBody>
                  <a:tcPr marL="68591" marR="68591" marT="34289" marB="34289"/>
                </a:tc>
                <a:tc>
                  <a:txBody>
                    <a:bodyPr/>
                    <a:lstStyle/>
                    <a:p>
                      <a:r>
                        <a:rPr lang="en-GB" sz="1400" dirty="0" smtClean="0"/>
                        <a:t>SICKNES</a:t>
                      </a:r>
                      <a:r>
                        <a:rPr lang="en-GB" sz="1400" baseline="0" dirty="0" smtClean="0"/>
                        <a:t>S / ACCIDENT</a:t>
                      </a:r>
                      <a:endParaRPr lang="en-GB" sz="1400" dirty="0"/>
                    </a:p>
                  </a:txBody>
                  <a:tcPr marL="68591" marR="68591" marT="34289" marB="34289"/>
                </a:tc>
              </a:tr>
              <a:tr h="1116013">
                <a:tc>
                  <a:txBody>
                    <a:bodyPr/>
                    <a:lstStyle/>
                    <a:p>
                      <a:r>
                        <a:rPr lang="en-GB" sz="1400" dirty="0" smtClean="0"/>
                        <a:t>BUILDINGS AND CONTENTS</a:t>
                      </a:r>
                      <a:endParaRPr lang="en-GB" sz="1400" dirty="0"/>
                    </a:p>
                  </a:txBody>
                  <a:tcPr marL="68591" marR="68591" marT="34289" marB="34289"/>
                </a:tc>
                <a:tc>
                  <a:txBody>
                    <a:bodyPr/>
                    <a:lstStyle/>
                    <a:p>
                      <a:r>
                        <a:rPr lang="en-GB" sz="1400" dirty="0" smtClean="0"/>
                        <a:t>SAVINGS</a:t>
                      </a:r>
                      <a:endParaRPr lang="en-GB" sz="1400" dirty="0"/>
                    </a:p>
                  </a:txBody>
                  <a:tcPr marL="68591" marR="68591" marT="34289" marB="34289"/>
                </a:tc>
                <a:tc>
                  <a:txBody>
                    <a:bodyPr/>
                    <a:lstStyle/>
                    <a:p>
                      <a:r>
                        <a:rPr lang="en-GB" sz="1400" dirty="0" smtClean="0"/>
                        <a:t>STOP WORK</a:t>
                      </a:r>
                      <a:endParaRPr lang="en-GB" sz="1400" dirty="0"/>
                    </a:p>
                  </a:txBody>
                  <a:tcPr marL="68591" marR="68591" marT="34289" marB="34289"/>
                </a:tc>
              </a:tr>
            </a:tbl>
          </a:graphicData>
        </a:graphic>
      </p:graphicFrame>
      <p:sp>
        <p:nvSpPr>
          <p:cNvPr id="23580" name="TextBox 26"/>
          <p:cNvSpPr txBox="1">
            <a:spLocks noChangeArrowheads="1"/>
          </p:cNvSpPr>
          <p:nvPr/>
        </p:nvSpPr>
        <p:spPr bwMode="auto">
          <a:xfrm>
            <a:off x="1208030" y="2416662"/>
            <a:ext cx="1437084"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350" dirty="0" smtClean="0"/>
              <a:t>Trustees</a:t>
            </a:r>
            <a:r>
              <a:rPr lang="en-GB" altLang="en-US" sz="1350" dirty="0"/>
              <a:t> </a:t>
            </a:r>
            <a:r>
              <a:rPr lang="en-GB" altLang="en-US" sz="1350" dirty="0" smtClean="0"/>
              <a:t> x3</a:t>
            </a:r>
          </a:p>
          <a:p>
            <a:endParaRPr lang="en-GB" altLang="en-US" sz="1350" dirty="0"/>
          </a:p>
          <a:p>
            <a:r>
              <a:rPr lang="en-GB" altLang="en-US" sz="1350" dirty="0" smtClean="0"/>
              <a:t>Matthew</a:t>
            </a:r>
          </a:p>
          <a:p>
            <a:r>
              <a:rPr lang="en-GB" altLang="en-US" sz="1350" dirty="0" smtClean="0"/>
              <a:t>Harriet</a:t>
            </a:r>
          </a:p>
          <a:p>
            <a:r>
              <a:rPr lang="en-GB" altLang="en-US" sz="1350" dirty="0" smtClean="0"/>
              <a:t>Lillie</a:t>
            </a:r>
            <a:endParaRPr lang="en-GB" altLang="en-US" sz="1350" dirty="0"/>
          </a:p>
        </p:txBody>
      </p:sp>
      <p:sp>
        <p:nvSpPr>
          <p:cNvPr id="23581" name="TextBox 27"/>
          <p:cNvSpPr txBox="1">
            <a:spLocks noChangeArrowheads="1"/>
          </p:cNvSpPr>
          <p:nvPr/>
        </p:nvSpPr>
        <p:spPr bwMode="auto">
          <a:xfrm>
            <a:off x="3789760" y="4285060"/>
            <a:ext cx="1756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400"/>
              <a:t>WILL x 3 referrals</a:t>
            </a:r>
          </a:p>
        </p:txBody>
      </p:sp>
      <p:grpSp>
        <p:nvGrpSpPr>
          <p:cNvPr id="23582" name="Group 9"/>
          <p:cNvGrpSpPr>
            <a:grpSpLocks/>
          </p:cNvGrpSpPr>
          <p:nvPr/>
        </p:nvGrpSpPr>
        <p:grpSpPr bwMode="auto">
          <a:xfrm>
            <a:off x="2599135" y="2315766"/>
            <a:ext cx="404813" cy="817959"/>
            <a:chOff x="1941095" y="3088105"/>
            <a:chExt cx="540195" cy="1090863"/>
          </a:xfrm>
        </p:grpSpPr>
        <p:sp>
          <p:nvSpPr>
            <p:cNvPr id="3" name="Freeform 2"/>
            <p:cNvSpPr/>
            <p:nvPr/>
          </p:nvSpPr>
          <p:spPr>
            <a:xfrm>
              <a:off x="2038012" y="3088105"/>
              <a:ext cx="287575" cy="296930"/>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 name="Freeform 3"/>
            <p:cNvSpPr/>
            <p:nvPr/>
          </p:nvSpPr>
          <p:spPr>
            <a:xfrm>
              <a:off x="2173061" y="3400914"/>
              <a:ext cx="0" cy="520820"/>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6" name="Freeform 5"/>
            <p:cNvSpPr/>
            <p:nvPr/>
          </p:nvSpPr>
          <p:spPr>
            <a:xfrm>
              <a:off x="1988759" y="3955079"/>
              <a:ext cx="16841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7" name="Freeform 6"/>
            <p:cNvSpPr/>
            <p:nvPr/>
          </p:nvSpPr>
          <p:spPr>
            <a:xfrm>
              <a:off x="2173061" y="3955079"/>
              <a:ext cx="265331"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Freeform 7"/>
            <p:cNvSpPr/>
            <p:nvPr/>
          </p:nvSpPr>
          <p:spPr>
            <a:xfrm>
              <a:off x="1941095" y="3608925"/>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3" name="Group 21"/>
          <p:cNvGrpSpPr>
            <a:grpSpLocks/>
          </p:cNvGrpSpPr>
          <p:nvPr/>
        </p:nvGrpSpPr>
        <p:grpSpPr bwMode="auto">
          <a:xfrm>
            <a:off x="3855244" y="2297907"/>
            <a:ext cx="404813" cy="817960"/>
            <a:chOff x="1941095" y="3088105"/>
            <a:chExt cx="540195" cy="1090863"/>
          </a:xfrm>
        </p:grpSpPr>
        <p:sp>
          <p:nvSpPr>
            <p:cNvPr id="23" name="Freeform 22"/>
            <p:cNvSpPr/>
            <p:nvPr/>
          </p:nvSpPr>
          <p:spPr>
            <a:xfrm>
              <a:off x="2038013" y="3088105"/>
              <a:ext cx="287574" cy="296931"/>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4" name="Freeform 23"/>
            <p:cNvSpPr/>
            <p:nvPr/>
          </p:nvSpPr>
          <p:spPr>
            <a:xfrm>
              <a:off x="2173061" y="3400915"/>
              <a:ext cx="0" cy="520819"/>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5" name="Freeform 24"/>
            <p:cNvSpPr/>
            <p:nvPr/>
          </p:nvSpPr>
          <p:spPr>
            <a:xfrm>
              <a:off x="1988759" y="3955079"/>
              <a:ext cx="16841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7" name="Freeform 26"/>
            <p:cNvSpPr/>
            <p:nvPr/>
          </p:nvSpPr>
          <p:spPr>
            <a:xfrm>
              <a:off x="2173061" y="3955079"/>
              <a:ext cx="265332"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8" name="Freeform 27"/>
            <p:cNvSpPr/>
            <p:nvPr/>
          </p:nvSpPr>
          <p:spPr>
            <a:xfrm>
              <a:off x="1941095" y="3608924"/>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4" name="Group 28"/>
          <p:cNvGrpSpPr>
            <a:grpSpLocks/>
          </p:cNvGrpSpPr>
          <p:nvPr/>
        </p:nvGrpSpPr>
        <p:grpSpPr bwMode="auto">
          <a:xfrm>
            <a:off x="3139679" y="2337197"/>
            <a:ext cx="406003" cy="817959"/>
            <a:chOff x="1941095" y="3088105"/>
            <a:chExt cx="540195" cy="1090863"/>
          </a:xfrm>
        </p:grpSpPr>
        <p:sp>
          <p:nvSpPr>
            <p:cNvPr id="30" name="Freeform 29"/>
            <p:cNvSpPr/>
            <p:nvPr/>
          </p:nvSpPr>
          <p:spPr>
            <a:xfrm>
              <a:off x="2037728" y="3088105"/>
              <a:ext cx="288315" cy="296930"/>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1" name="Freeform 30"/>
            <p:cNvSpPr/>
            <p:nvPr/>
          </p:nvSpPr>
          <p:spPr>
            <a:xfrm>
              <a:off x="2173965" y="3400914"/>
              <a:ext cx="0" cy="520820"/>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2" name="Freeform 31"/>
            <p:cNvSpPr/>
            <p:nvPr/>
          </p:nvSpPr>
          <p:spPr>
            <a:xfrm>
              <a:off x="1988620" y="3955079"/>
              <a:ext cx="16950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3" name="Freeform 32"/>
            <p:cNvSpPr/>
            <p:nvPr/>
          </p:nvSpPr>
          <p:spPr>
            <a:xfrm>
              <a:off x="2173965" y="3955079"/>
              <a:ext cx="264554"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4" name="Freeform 33"/>
            <p:cNvSpPr/>
            <p:nvPr/>
          </p:nvSpPr>
          <p:spPr>
            <a:xfrm>
              <a:off x="1941095" y="3608925"/>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5" name="Group 34"/>
          <p:cNvGrpSpPr>
            <a:grpSpLocks/>
          </p:cNvGrpSpPr>
          <p:nvPr/>
        </p:nvGrpSpPr>
        <p:grpSpPr bwMode="auto">
          <a:xfrm>
            <a:off x="4435078" y="2309813"/>
            <a:ext cx="404813" cy="817960"/>
            <a:chOff x="1941095" y="3088105"/>
            <a:chExt cx="540195" cy="1090863"/>
          </a:xfrm>
        </p:grpSpPr>
        <p:sp>
          <p:nvSpPr>
            <p:cNvPr id="36" name="Freeform 35"/>
            <p:cNvSpPr/>
            <p:nvPr/>
          </p:nvSpPr>
          <p:spPr>
            <a:xfrm>
              <a:off x="2038012" y="3088105"/>
              <a:ext cx="287575" cy="296931"/>
            </a:xfrm>
            <a:custGeom>
              <a:avLst/>
              <a:gdLst>
                <a:gd name="connsiteX0" fmla="*/ 32085 w 288758"/>
                <a:gd name="connsiteY0" fmla="*/ 40106 h 297307"/>
                <a:gd name="connsiteX1" fmla="*/ 72190 w 288758"/>
                <a:gd name="connsiteY1" fmla="*/ 24063 h 297307"/>
                <a:gd name="connsiteX2" fmla="*/ 120316 w 288758"/>
                <a:gd name="connsiteY2" fmla="*/ 0 h 297307"/>
                <a:gd name="connsiteX3" fmla="*/ 184485 w 288758"/>
                <a:gd name="connsiteY3" fmla="*/ 8021 h 297307"/>
                <a:gd name="connsiteX4" fmla="*/ 224590 w 288758"/>
                <a:gd name="connsiteY4" fmla="*/ 40106 h 297307"/>
                <a:gd name="connsiteX5" fmla="*/ 248653 w 288758"/>
                <a:gd name="connsiteY5" fmla="*/ 48127 h 297307"/>
                <a:gd name="connsiteX6" fmla="*/ 256674 w 288758"/>
                <a:gd name="connsiteY6" fmla="*/ 72190 h 297307"/>
                <a:gd name="connsiteX7" fmla="*/ 288758 w 288758"/>
                <a:gd name="connsiteY7" fmla="*/ 128337 h 297307"/>
                <a:gd name="connsiteX8" fmla="*/ 280737 w 288758"/>
                <a:gd name="connsiteY8" fmla="*/ 248653 h 297307"/>
                <a:gd name="connsiteX9" fmla="*/ 272716 w 288758"/>
                <a:gd name="connsiteY9" fmla="*/ 272716 h 297307"/>
                <a:gd name="connsiteX10" fmla="*/ 248653 w 288758"/>
                <a:gd name="connsiteY10" fmla="*/ 280737 h 297307"/>
                <a:gd name="connsiteX11" fmla="*/ 120316 w 288758"/>
                <a:gd name="connsiteY11" fmla="*/ 296779 h 297307"/>
                <a:gd name="connsiteX12" fmla="*/ 16042 w 288758"/>
                <a:gd name="connsiteY12" fmla="*/ 288758 h 297307"/>
                <a:gd name="connsiteX13" fmla="*/ 0 w 288758"/>
                <a:gd name="connsiteY13" fmla="*/ 240632 h 297307"/>
                <a:gd name="connsiteX14" fmla="*/ 32085 w 288758"/>
                <a:gd name="connsiteY14" fmla="*/ 40106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758" h="297307">
                  <a:moveTo>
                    <a:pt x="32085" y="40106"/>
                  </a:moveTo>
                  <a:cubicBezTo>
                    <a:pt x="44117" y="4011"/>
                    <a:pt x="59312" y="30502"/>
                    <a:pt x="72190" y="24063"/>
                  </a:cubicBezTo>
                  <a:cubicBezTo>
                    <a:pt x="134380" y="-7033"/>
                    <a:pt x="59838" y="20159"/>
                    <a:pt x="120316" y="0"/>
                  </a:cubicBezTo>
                  <a:cubicBezTo>
                    <a:pt x="141706" y="2674"/>
                    <a:pt x="163688" y="2349"/>
                    <a:pt x="184485" y="8021"/>
                  </a:cubicBezTo>
                  <a:cubicBezTo>
                    <a:pt x="213918" y="16048"/>
                    <a:pt x="202456" y="26825"/>
                    <a:pt x="224590" y="40106"/>
                  </a:cubicBezTo>
                  <a:cubicBezTo>
                    <a:pt x="231840" y="44456"/>
                    <a:pt x="240632" y="45453"/>
                    <a:pt x="248653" y="48127"/>
                  </a:cubicBezTo>
                  <a:cubicBezTo>
                    <a:pt x="251327" y="56148"/>
                    <a:pt x="253343" y="64419"/>
                    <a:pt x="256674" y="72190"/>
                  </a:cubicBezTo>
                  <a:cubicBezTo>
                    <a:pt x="268886" y="100684"/>
                    <a:pt x="272647" y="104171"/>
                    <a:pt x="288758" y="128337"/>
                  </a:cubicBezTo>
                  <a:cubicBezTo>
                    <a:pt x="286084" y="168442"/>
                    <a:pt x="285176" y="208704"/>
                    <a:pt x="280737" y="248653"/>
                  </a:cubicBezTo>
                  <a:cubicBezTo>
                    <a:pt x="279803" y="257056"/>
                    <a:pt x="278695" y="266737"/>
                    <a:pt x="272716" y="272716"/>
                  </a:cubicBezTo>
                  <a:cubicBezTo>
                    <a:pt x="266737" y="278695"/>
                    <a:pt x="257004" y="279418"/>
                    <a:pt x="248653" y="280737"/>
                  </a:cubicBezTo>
                  <a:cubicBezTo>
                    <a:pt x="206069" y="287461"/>
                    <a:pt x="120316" y="296779"/>
                    <a:pt x="120316" y="296779"/>
                  </a:cubicBezTo>
                  <a:cubicBezTo>
                    <a:pt x="85558" y="294105"/>
                    <a:pt x="47632" y="303500"/>
                    <a:pt x="16042" y="288758"/>
                  </a:cubicBezTo>
                  <a:cubicBezTo>
                    <a:pt x="719" y="281607"/>
                    <a:pt x="0" y="240632"/>
                    <a:pt x="0" y="240632"/>
                  </a:cubicBezTo>
                  <a:cubicBezTo>
                    <a:pt x="8219" y="18719"/>
                    <a:pt x="20053" y="76201"/>
                    <a:pt x="32085" y="4010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7" name="Freeform 36"/>
            <p:cNvSpPr/>
            <p:nvPr/>
          </p:nvSpPr>
          <p:spPr>
            <a:xfrm>
              <a:off x="2173061" y="3400915"/>
              <a:ext cx="0" cy="520819"/>
            </a:xfrm>
            <a:custGeom>
              <a:avLst/>
              <a:gdLst>
                <a:gd name="connsiteX0" fmla="*/ 0 w 0"/>
                <a:gd name="connsiteY0" fmla="*/ 0 h 521369"/>
                <a:gd name="connsiteX1" fmla="*/ 0 w 0"/>
                <a:gd name="connsiteY1" fmla="*/ 521369 h 521369"/>
              </a:gdLst>
              <a:ahLst/>
              <a:cxnLst>
                <a:cxn ang="0">
                  <a:pos x="connsiteX0" y="connsiteY0"/>
                </a:cxn>
                <a:cxn ang="0">
                  <a:pos x="connsiteX1" y="connsiteY1"/>
                </a:cxn>
              </a:cxnLst>
              <a:rect l="l" t="t" r="r" b="b"/>
              <a:pathLst>
                <a:path h="521369">
                  <a:moveTo>
                    <a:pt x="0" y="0"/>
                  </a:moveTo>
                  <a:lnTo>
                    <a:pt x="0" y="5213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8" name="Freeform 37"/>
            <p:cNvSpPr/>
            <p:nvPr/>
          </p:nvSpPr>
          <p:spPr>
            <a:xfrm>
              <a:off x="1988759" y="3955079"/>
              <a:ext cx="168414" cy="200071"/>
            </a:xfrm>
            <a:custGeom>
              <a:avLst/>
              <a:gdLst>
                <a:gd name="connsiteX0" fmla="*/ 168488 w 168488"/>
                <a:gd name="connsiteY0" fmla="*/ 0 h 200526"/>
                <a:gd name="connsiteX1" fmla="*/ 128383 w 168488"/>
                <a:gd name="connsiteY1" fmla="*/ 40105 h 200526"/>
                <a:gd name="connsiteX2" fmla="*/ 112341 w 168488"/>
                <a:gd name="connsiteY2" fmla="*/ 64168 h 200526"/>
                <a:gd name="connsiteX3" fmla="*/ 88278 w 168488"/>
                <a:gd name="connsiteY3" fmla="*/ 88232 h 200526"/>
                <a:gd name="connsiteX4" fmla="*/ 72236 w 168488"/>
                <a:gd name="connsiteY4" fmla="*/ 112295 h 200526"/>
                <a:gd name="connsiteX5" fmla="*/ 56193 w 168488"/>
                <a:gd name="connsiteY5" fmla="*/ 128337 h 200526"/>
                <a:gd name="connsiteX6" fmla="*/ 24109 w 168488"/>
                <a:gd name="connsiteY6" fmla="*/ 176463 h 200526"/>
                <a:gd name="connsiteX7" fmla="*/ 46 w 168488"/>
                <a:gd name="connsiteY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88" h="200526">
                  <a:moveTo>
                    <a:pt x="168488" y="0"/>
                  </a:moveTo>
                  <a:cubicBezTo>
                    <a:pt x="155120" y="13368"/>
                    <a:pt x="140832" y="25877"/>
                    <a:pt x="128383" y="40105"/>
                  </a:cubicBezTo>
                  <a:cubicBezTo>
                    <a:pt x="122035" y="47360"/>
                    <a:pt x="118512" y="56762"/>
                    <a:pt x="112341" y="64168"/>
                  </a:cubicBezTo>
                  <a:cubicBezTo>
                    <a:pt x="105079" y="72883"/>
                    <a:pt x="95540" y="79517"/>
                    <a:pt x="88278" y="88232"/>
                  </a:cubicBezTo>
                  <a:cubicBezTo>
                    <a:pt x="82107" y="95638"/>
                    <a:pt x="78258" y="104767"/>
                    <a:pt x="72236" y="112295"/>
                  </a:cubicBezTo>
                  <a:cubicBezTo>
                    <a:pt x="67512" y="118200"/>
                    <a:pt x="60731" y="122287"/>
                    <a:pt x="56193" y="128337"/>
                  </a:cubicBezTo>
                  <a:cubicBezTo>
                    <a:pt x="44625" y="143761"/>
                    <a:pt x="40151" y="165768"/>
                    <a:pt x="24109" y="176463"/>
                  </a:cubicBezTo>
                  <a:cubicBezTo>
                    <a:pt x="-2179" y="193988"/>
                    <a:pt x="46" y="182865"/>
                    <a:pt x="46" y="2005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9" name="Freeform 38"/>
            <p:cNvSpPr/>
            <p:nvPr/>
          </p:nvSpPr>
          <p:spPr>
            <a:xfrm>
              <a:off x="2173061" y="3955079"/>
              <a:ext cx="265331" cy="223889"/>
            </a:xfrm>
            <a:custGeom>
              <a:avLst/>
              <a:gdLst>
                <a:gd name="connsiteX0" fmla="*/ 0 w 264695"/>
                <a:gd name="connsiteY0" fmla="*/ 0 h 224589"/>
                <a:gd name="connsiteX1" fmla="*/ 24063 w 264695"/>
                <a:gd name="connsiteY1" fmla="*/ 64168 h 224589"/>
                <a:gd name="connsiteX2" fmla="*/ 56148 w 264695"/>
                <a:gd name="connsiteY2" fmla="*/ 96253 h 224589"/>
                <a:gd name="connsiteX3" fmla="*/ 104274 w 264695"/>
                <a:gd name="connsiteY3" fmla="*/ 120316 h 224589"/>
                <a:gd name="connsiteX4" fmla="*/ 152400 w 264695"/>
                <a:gd name="connsiteY4" fmla="*/ 160421 h 224589"/>
                <a:gd name="connsiteX5" fmla="*/ 176463 w 264695"/>
                <a:gd name="connsiteY5" fmla="*/ 168442 h 224589"/>
                <a:gd name="connsiteX6" fmla="*/ 224590 w 264695"/>
                <a:gd name="connsiteY6" fmla="*/ 200526 h 224589"/>
                <a:gd name="connsiteX7" fmla="*/ 248653 w 264695"/>
                <a:gd name="connsiteY7" fmla="*/ 216568 h 224589"/>
                <a:gd name="connsiteX8" fmla="*/ 264695 w 264695"/>
                <a:gd name="connsiteY8" fmla="*/ 224589 h 22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224589">
                  <a:moveTo>
                    <a:pt x="0" y="0"/>
                  </a:moveTo>
                  <a:cubicBezTo>
                    <a:pt x="7009" y="35044"/>
                    <a:pt x="2511" y="39024"/>
                    <a:pt x="24063" y="64168"/>
                  </a:cubicBezTo>
                  <a:cubicBezTo>
                    <a:pt x="33906" y="75652"/>
                    <a:pt x="41799" y="91470"/>
                    <a:pt x="56148" y="96253"/>
                  </a:cubicBezTo>
                  <a:cubicBezTo>
                    <a:pt x="80265" y="104292"/>
                    <a:pt x="83542" y="103039"/>
                    <a:pt x="104274" y="120316"/>
                  </a:cubicBezTo>
                  <a:cubicBezTo>
                    <a:pt x="130883" y="142490"/>
                    <a:pt x="122528" y="145485"/>
                    <a:pt x="152400" y="160421"/>
                  </a:cubicBezTo>
                  <a:cubicBezTo>
                    <a:pt x="159962" y="164202"/>
                    <a:pt x="169072" y="164336"/>
                    <a:pt x="176463" y="168442"/>
                  </a:cubicBezTo>
                  <a:cubicBezTo>
                    <a:pt x="193317" y="177805"/>
                    <a:pt x="208548" y="189831"/>
                    <a:pt x="224590" y="200526"/>
                  </a:cubicBezTo>
                  <a:cubicBezTo>
                    <a:pt x="232611" y="205873"/>
                    <a:pt x="240031" y="212257"/>
                    <a:pt x="248653" y="216568"/>
                  </a:cubicBezTo>
                  <a:lnTo>
                    <a:pt x="264695" y="2245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0" name="Freeform 39"/>
            <p:cNvSpPr/>
            <p:nvPr/>
          </p:nvSpPr>
          <p:spPr>
            <a:xfrm>
              <a:off x="1941095" y="3608924"/>
              <a:ext cx="540195" cy="15879"/>
            </a:xfrm>
            <a:custGeom>
              <a:avLst/>
              <a:gdLst>
                <a:gd name="connsiteX0" fmla="*/ 0 w 540195"/>
                <a:gd name="connsiteY0" fmla="*/ 8021 h 16042"/>
                <a:gd name="connsiteX1" fmla="*/ 240631 w 540195"/>
                <a:gd name="connsiteY1" fmla="*/ 0 h 16042"/>
                <a:gd name="connsiteX2" fmla="*/ 497305 w 540195"/>
                <a:gd name="connsiteY2" fmla="*/ 8021 h 16042"/>
                <a:gd name="connsiteX3" fmla="*/ 537410 w 540195"/>
                <a:gd name="connsiteY3" fmla="*/ 16042 h 16042"/>
                <a:gd name="connsiteX4" fmla="*/ 417094 w 540195"/>
                <a:gd name="connsiteY4" fmla="*/ 8021 h 16042"/>
                <a:gd name="connsiteX5" fmla="*/ 368968 w 540195"/>
                <a:gd name="connsiteY5" fmla="*/ 8021 h 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95" h="16042">
                  <a:moveTo>
                    <a:pt x="0" y="8021"/>
                  </a:moveTo>
                  <a:cubicBezTo>
                    <a:pt x="80210" y="5347"/>
                    <a:pt x="160376" y="0"/>
                    <a:pt x="240631" y="0"/>
                  </a:cubicBezTo>
                  <a:cubicBezTo>
                    <a:pt x="326231" y="0"/>
                    <a:pt x="411830" y="3401"/>
                    <a:pt x="497305" y="8021"/>
                  </a:cubicBezTo>
                  <a:cubicBezTo>
                    <a:pt x="510918" y="8757"/>
                    <a:pt x="551043" y="16042"/>
                    <a:pt x="537410" y="16042"/>
                  </a:cubicBezTo>
                  <a:cubicBezTo>
                    <a:pt x="497216" y="16042"/>
                    <a:pt x="457243" y="9933"/>
                    <a:pt x="417094" y="8021"/>
                  </a:cubicBezTo>
                  <a:cubicBezTo>
                    <a:pt x="401070" y="7258"/>
                    <a:pt x="385010" y="8021"/>
                    <a:pt x="368968" y="80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23586" name="Group 13"/>
          <p:cNvGrpSpPr>
            <a:grpSpLocks/>
          </p:cNvGrpSpPr>
          <p:nvPr/>
        </p:nvGrpSpPr>
        <p:grpSpPr bwMode="auto">
          <a:xfrm>
            <a:off x="3003948" y="2293144"/>
            <a:ext cx="650081" cy="709613"/>
            <a:chOff x="2481290" y="3057308"/>
            <a:chExt cx="866748" cy="946257"/>
          </a:xfrm>
        </p:grpSpPr>
        <p:cxnSp>
          <p:nvCxnSpPr>
            <p:cNvPr id="12" name="Straight Connector 11"/>
            <p:cNvCxnSpPr/>
            <p:nvPr/>
          </p:nvCxnSpPr>
          <p:spPr>
            <a:xfrm>
              <a:off x="2481290" y="3087474"/>
              <a:ext cx="866748" cy="8954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554313" y="3057308"/>
              <a:ext cx="742927" cy="9462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587" name="Group 44"/>
          <p:cNvGrpSpPr>
            <a:grpSpLocks/>
          </p:cNvGrpSpPr>
          <p:nvPr/>
        </p:nvGrpSpPr>
        <p:grpSpPr bwMode="auto">
          <a:xfrm>
            <a:off x="4282679" y="2293144"/>
            <a:ext cx="650081" cy="709613"/>
            <a:chOff x="2481290" y="3057308"/>
            <a:chExt cx="866748" cy="946257"/>
          </a:xfrm>
        </p:grpSpPr>
        <p:cxnSp>
          <p:nvCxnSpPr>
            <p:cNvPr id="46" name="Straight Connector 45"/>
            <p:cNvCxnSpPr/>
            <p:nvPr/>
          </p:nvCxnSpPr>
          <p:spPr>
            <a:xfrm>
              <a:off x="2481290" y="3087474"/>
              <a:ext cx="866748" cy="8954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554313" y="3057308"/>
              <a:ext cx="742927" cy="9462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Oval 43"/>
          <p:cNvSpPr/>
          <p:nvPr/>
        </p:nvSpPr>
        <p:spPr>
          <a:xfrm>
            <a:off x="2330053" y="1903810"/>
            <a:ext cx="1624013" cy="1268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8" name="Freeform 47"/>
          <p:cNvSpPr/>
          <p:nvPr/>
        </p:nvSpPr>
        <p:spPr>
          <a:xfrm>
            <a:off x="2015729" y="706041"/>
            <a:ext cx="4544615" cy="4492228"/>
          </a:xfrm>
          <a:custGeom>
            <a:avLst/>
            <a:gdLst>
              <a:gd name="connsiteX0" fmla="*/ 189798 w 6060246"/>
              <a:gd name="connsiteY0" fmla="*/ 182880 h 5989320"/>
              <a:gd name="connsiteX1" fmla="*/ 235518 w 6060246"/>
              <a:gd name="connsiteY1" fmla="*/ 210312 h 5989320"/>
              <a:gd name="connsiteX2" fmla="*/ 299526 w 6060246"/>
              <a:gd name="connsiteY2" fmla="*/ 246888 h 5989320"/>
              <a:gd name="connsiteX3" fmla="*/ 354390 w 6060246"/>
              <a:gd name="connsiteY3" fmla="*/ 265176 h 5989320"/>
              <a:gd name="connsiteX4" fmla="*/ 381822 w 6060246"/>
              <a:gd name="connsiteY4" fmla="*/ 274320 h 5989320"/>
              <a:gd name="connsiteX5" fmla="*/ 409254 w 6060246"/>
              <a:gd name="connsiteY5" fmla="*/ 283464 h 5989320"/>
              <a:gd name="connsiteX6" fmla="*/ 445830 w 6060246"/>
              <a:gd name="connsiteY6" fmla="*/ 292608 h 5989320"/>
              <a:gd name="connsiteX7" fmla="*/ 509838 w 6060246"/>
              <a:gd name="connsiteY7" fmla="*/ 310896 h 5989320"/>
              <a:gd name="connsiteX8" fmla="*/ 656142 w 6060246"/>
              <a:gd name="connsiteY8" fmla="*/ 329184 h 5989320"/>
              <a:gd name="connsiteX9" fmla="*/ 683574 w 6060246"/>
              <a:gd name="connsiteY9" fmla="*/ 338328 h 5989320"/>
              <a:gd name="connsiteX10" fmla="*/ 729294 w 6060246"/>
              <a:gd name="connsiteY10" fmla="*/ 347472 h 5989320"/>
              <a:gd name="connsiteX11" fmla="*/ 765870 w 6060246"/>
              <a:gd name="connsiteY11" fmla="*/ 356616 h 5989320"/>
              <a:gd name="connsiteX12" fmla="*/ 811590 w 6060246"/>
              <a:gd name="connsiteY12" fmla="*/ 365760 h 5989320"/>
              <a:gd name="connsiteX13" fmla="*/ 921318 w 6060246"/>
              <a:gd name="connsiteY13" fmla="*/ 402336 h 5989320"/>
              <a:gd name="connsiteX14" fmla="*/ 957894 w 6060246"/>
              <a:gd name="connsiteY14" fmla="*/ 411480 h 5989320"/>
              <a:gd name="connsiteX15" fmla="*/ 1012758 w 6060246"/>
              <a:gd name="connsiteY15" fmla="*/ 429768 h 5989320"/>
              <a:gd name="connsiteX16" fmla="*/ 1040190 w 6060246"/>
              <a:gd name="connsiteY16" fmla="*/ 438912 h 5989320"/>
              <a:gd name="connsiteX17" fmla="*/ 1177350 w 6060246"/>
              <a:gd name="connsiteY17" fmla="*/ 457200 h 5989320"/>
              <a:gd name="connsiteX18" fmla="*/ 2146614 w 6060246"/>
              <a:gd name="connsiteY18" fmla="*/ 466344 h 5989320"/>
              <a:gd name="connsiteX19" fmla="*/ 2338638 w 6060246"/>
              <a:gd name="connsiteY19" fmla="*/ 457200 h 5989320"/>
              <a:gd name="connsiteX20" fmla="*/ 2375214 w 6060246"/>
              <a:gd name="connsiteY20" fmla="*/ 448056 h 5989320"/>
              <a:gd name="connsiteX21" fmla="*/ 2457510 w 6060246"/>
              <a:gd name="connsiteY21" fmla="*/ 420624 h 5989320"/>
              <a:gd name="connsiteX22" fmla="*/ 2484942 w 6060246"/>
              <a:gd name="connsiteY22" fmla="*/ 411480 h 5989320"/>
              <a:gd name="connsiteX23" fmla="*/ 2558094 w 6060246"/>
              <a:gd name="connsiteY23" fmla="*/ 393192 h 5989320"/>
              <a:gd name="connsiteX24" fmla="*/ 2585526 w 6060246"/>
              <a:gd name="connsiteY24" fmla="*/ 374904 h 5989320"/>
              <a:gd name="connsiteX25" fmla="*/ 2631246 w 6060246"/>
              <a:gd name="connsiteY25" fmla="*/ 329184 h 5989320"/>
              <a:gd name="connsiteX26" fmla="*/ 2667822 w 6060246"/>
              <a:gd name="connsiteY26" fmla="*/ 292608 h 5989320"/>
              <a:gd name="connsiteX27" fmla="*/ 2695254 w 6060246"/>
              <a:gd name="connsiteY27" fmla="*/ 274320 h 5989320"/>
              <a:gd name="connsiteX28" fmla="*/ 2740974 w 6060246"/>
              <a:gd name="connsiteY28" fmla="*/ 237744 h 5989320"/>
              <a:gd name="connsiteX29" fmla="*/ 2768406 w 6060246"/>
              <a:gd name="connsiteY29" fmla="*/ 228600 h 5989320"/>
              <a:gd name="connsiteX30" fmla="*/ 2814126 w 6060246"/>
              <a:gd name="connsiteY30" fmla="*/ 201168 h 5989320"/>
              <a:gd name="connsiteX31" fmla="*/ 2841558 w 6060246"/>
              <a:gd name="connsiteY31" fmla="*/ 182880 h 5989320"/>
              <a:gd name="connsiteX32" fmla="*/ 2868990 w 6060246"/>
              <a:gd name="connsiteY32" fmla="*/ 173736 h 5989320"/>
              <a:gd name="connsiteX33" fmla="*/ 2905566 w 6060246"/>
              <a:gd name="connsiteY33" fmla="*/ 146304 h 5989320"/>
              <a:gd name="connsiteX34" fmla="*/ 2942142 w 6060246"/>
              <a:gd name="connsiteY34" fmla="*/ 137160 h 5989320"/>
              <a:gd name="connsiteX35" fmla="*/ 2969574 w 6060246"/>
              <a:gd name="connsiteY35" fmla="*/ 109728 h 5989320"/>
              <a:gd name="connsiteX36" fmla="*/ 3024438 w 6060246"/>
              <a:gd name="connsiteY36" fmla="*/ 91440 h 5989320"/>
              <a:gd name="connsiteX37" fmla="*/ 3051870 w 6060246"/>
              <a:gd name="connsiteY37" fmla="*/ 73152 h 5989320"/>
              <a:gd name="connsiteX38" fmla="*/ 3088446 w 6060246"/>
              <a:gd name="connsiteY38" fmla="*/ 45720 h 5989320"/>
              <a:gd name="connsiteX39" fmla="*/ 3143310 w 6060246"/>
              <a:gd name="connsiteY39" fmla="*/ 27432 h 5989320"/>
              <a:gd name="connsiteX40" fmla="*/ 3198174 w 6060246"/>
              <a:gd name="connsiteY40" fmla="*/ 0 h 5989320"/>
              <a:gd name="connsiteX41" fmla="*/ 3234750 w 6060246"/>
              <a:gd name="connsiteY41" fmla="*/ 9144 h 5989320"/>
              <a:gd name="connsiteX42" fmla="*/ 3289614 w 6060246"/>
              <a:gd name="connsiteY42" fmla="*/ 18288 h 5989320"/>
              <a:gd name="connsiteX43" fmla="*/ 3317046 w 6060246"/>
              <a:gd name="connsiteY43" fmla="*/ 36576 h 5989320"/>
              <a:gd name="connsiteX44" fmla="*/ 3399342 w 6060246"/>
              <a:gd name="connsiteY44" fmla="*/ 82296 h 5989320"/>
              <a:gd name="connsiteX45" fmla="*/ 3426774 w 6060246"/>
              <a:gd name="connsiteY45" fmla="*/ 100584 h 5989320"/>
              <a:gd name="connsiteX46" fmla="*/ 3463350 w 6060246"/>
              <a:gd name="connsiteY46" fmla="*/ 128016 h 5989320"/>
              <a:gd name="connsiteX47" fmla="*/ 3536502 w 6060246"/>
              <a:gd name="connsiteY47" fmla="*/ 155448 h 5989320"/>
              <a:gd name="connsiteX48" fmla="*/ 3563934 w 6060246"/>
              <a:gd name="connsiteY48" fmla="*/ 192024 h 5989320"/>
              <a:gd name="connsiteX49" fmla="*/ 3618798 w 6060246"/>
              <a:gd name="connsiteY49" fmla="*/ 210312 h 5989320"/>
              <a:gd name="connsiteX50" fmla="*/ 3646230 w 6060246"/>
              <a:gd name="connsiteY50" fmla="*/ 219456 h 5989320"/>
              <a:gd name="connsiteX51" fmla="*/ 3673662 w 6060246"/>
              <a:gd name="connsiteY51" fmla="*/ 237744 h 5989320"/>
              <a:gd name="connsiteX52" fmla="*/ 3701094 w 6060246"/>
              <a:gd name="connsiteY52" fmla="*/ 246888 h 5989320"/>
              <a:gd name="connsiteX53" fmla="*/ 3746814 w 6060246"/>
              <a:gd name="connsiteY53" fmla="*/ 265176 h 5989320"/>
              <a:gd name="connsiteX54" fmla="*/ 3774246 w 6060246"/>
              <a:gd name="connsiteY54" fmla="*/ 283464 h 5989320"/>
              <a:gd name="connsiteX55" fmla="*/ 3801678 w 6060246"/>
              <a:gd name="connsiteY55" fmla="*/ 292608 h 5989320"/>
              <a:gd name="connsiteX56" fmla="*/ 3893118 w 6060246"/>
              <a:gd name="connsiteY56" fmla="*/ 329184 h 5989320"/>
              <a:gd name="connsiteX57" fmla="*/ 3947982 w 6060246"/>
              <a:gd name="connsiteY57" fmla="*/ 338328 h 5989320"/>
              <a:gd name="connsiteX58" fmla="*/ 3975414 w 6060246"/>
              <a:gd name="connsiteY58" fmla="*/ 347472 h 5989320"/>
              <a:gd name="connsiteX59" fmla="*/ 4011990 w 6060246"/>
              <a:gd name="connsiteY59" fmla="*/ 356616 h 5989320"/>
              <a:gd name="connsiteX60" fmla="*/ 4039422 w 6060246"/>
              <a:gd name="connsiteY60" fmla="*/ 365760 h 5989320"/>
              <a:gd name="connsiteX61" fmla="*/ 4075998 w 6060246"/>
              <a:gd name="connsiteY61" fmla="*/ 374904 h 5989320"/>
              <a:gd name="connsiteX62" fmla="*/ 4130862 w 6060246"/>
              <a:gd name="connsiteY62" fmla="*/ 393192 h 5989320"/>
              <a:gd name="connsiteX63" fmla="*/ 4204014 w 6060246"/>
              <a:gd name="connsiteY63" fmla="*/ 402336 h 5989320"/>
              <a:gd name="connsiteX64" fmla="*/ 4322886 w 6060246"/>
              <a:gd name="connsiteY64" fmla="*/ 438912 h 5989320"/>
              <a:gd name="connsiteX65" fmla="*/ 4725222 w 6060246"/>
              <a:gd name="connsiteY65" fmla="*/ 457200 h 5989320"/>
              <a:gd name="connsiteX66" fmla="*/ 5036118 w 6060246"/>
              <a:gd name="connsiteY66" fmla="*/ 448056 h 5989320"/>
              <a:gd name="connsiteX67" fmla="*/ 5109270 w 6060246"/>
              <a:gd name="connsiteY67" fmla="*/ 429768 h 5989320"/>
              <a:gd name="connsiteX68" fmla="*/ 5145846 w 6060246"/>
              <a:gd name="connsiteY68" fmla="*/ 420624 h 5989320"/>
              <a:gd name="connsiteX69" fmla="*/ 5173278 w 6060246"/>
              <a:gd name="connsiteY69" fmla="*/ 411480 h 5989320"/>
              <a:gd name="connsiteX70" fmla="*/ 5218998 w 6060246"/>
              <a:gd name="connsiteY70" fmla="*/ 402336 h 5989320"/>
              <a:gd name="connsiteX71" fmla="*/ 5264718 w 6060246"/>
              <a:gd name="connsiteY71" fmla="*/ 384048 h 5989320"/>
              <a:gd name="connsiteX72" fmla="*/ 5347014 w 6060246"/>
              <a:gd name="connsiteY72" fmla="*/ 356616 h 5989320"/>
              <a:gd name="connsiteX73" fmla="*/ 5374446 w 6060246"/>
              <a:gd name="connsiteY73" fmla="*/ 347472 h 5989320"/>
              <a:gd name="connsiteX74" fmla="*/ 5438454 w 6060246"/>
              <a:gd name="connsiteY74" fmla="*/ 301752 h 5989320"/>
              <a:gd name="connsiteX75" fmla="*/ 5475030 w 6060246"/>
              <a:gd name="connsiteY75" fmla="*/ 283464 h 5989320"/>
              <a:gd name="connsiteX76" fmla="*/ 5529894 w 6060246"/>
              <a:gd name="connsiteY76" fmla="*/ 246888 h 5989320"/>
              <a:gd name="connsiteX77" fmla="*/ 5566470 w 6060246"/>
              <a:gd name="connsiteY77" fmla="*/ 228600 h 5989320"/>
              <a:gd name="connsiteX78" fmla="*/ 5621334 w 6060246"/>
              <a:gd name="connsiteY78" fmla="*/ 192024 h 5989320"/>
              <a:gd name="connsiteX79" fmla="*/ 5648766 w 6060246"/>
              <a:gd name="connsiteY79" fmla="*/ 173736 h 5989320"/>
              <a:gd name="connsiteX80" fmla="*/ 5676198 w 6060246"/>
              <a:gd name="connsiteY80" fmla="*/ 164592 h 5989320"/>
              <a:gd name="connsiteX81" fmla="*/ 5758494 w 6060246"/>
              <a:gd name="connsiteY81" fmla="*/ 100584 h 5989320"/>
              <a:gd name="connsiteX82" fmla="*/ 5831646 w 6060246"/>
              <a:gd name="connsiteY82" fmla="*/ 82296 h 5989320"/>
              <a:gd name="connsiteX83" fmla="*/ 5859078 w 6060246"/>
              <a:gd name="connsiteY83" fmla="*/ 64008 h 5989320"/>
              <a:gd name="connsiteX84" fmla="*/ 5923086 w 6060246"/>
              <a:gd name="connsiteY84" fmla="*/ 45720 h 5989320"/>
              <a:gd name="connsiteX85" fmla="*/ 5977950 w 6060246"/>
              <a:gd name="connsiteY85" fmla="*/ 27432 h 5989320"/>
              <a:gd name="connsiteX86" fmla="*/ 6005382 w 6060246"/>
              <a:gd name="connsiteY86" fmla="*/ 54864 h 5989320"/>
              <a:gd name="connsiteX87" fmla="*/ 6023670 w 6060246"/>
              <a:gd name="connsiteY87" fmla="*/ 128016 h 5989320"/>
              <a:gd name="connsiteX88" fmla="*/ 6041958 w 6060246"/>
              <a:gd name="connsiteY88" fmla="*/ 429768 h 5989320"/>
              <a:gd name="connsiteX89" fmla="*/ 6060246 w 6060246"/>
              <a:gd name="connsiteY89" fmla="*/ 1261872 h 5989320"/>
              <a:gd name="connsiteX90" fmla="*/ 6051102 w 6060246"/>
              <a:gd name="connsiteY90" fmla="*/ 1572768 h 5989320"/>
              <a:gd name="connsiteX91" fmla="*/ 6032814 w 6060246"/>
              <a:gd name="connsiteY91" fmla="*/ 1664208 h 5989320"/>
              <a:gd name="connsiteX92" fmla="*/ 6014526 w 6060246"/>
              <a:gd name="connsiteY92" fmla="*/ 1773936 h 5989320"/>
              <a:gd name="connsiteX93" fmla="*/ 5996238 w 6060246"/>
              <a:gd name="connsiteY93" fmla="*/ 2093976 h 5989320"/>
              <a:gd name="connsiteX94" fmla="*/ 5987094 w 6060246"/>
              <a:gd name="connsiteY94" fmla="*/ 2770632 h 5989320"/>
              <a:gd name="connsiteX95" fmla="*/ 5977950 w 6060246"/>
              <a:gd name="connsiteY95" fmla="*/ 2898648 h 5989320"/>
              <a:gd name="connsiteX96" fmla="*/ 5959662 w 6060246"/>
              <a:gd name="connsiteY96" fmla="*/ 3127248 h 5989320"/>
              <a:gd name="connsiteX97" fmla="*/ 5941374 w 6060246"/>
              <a:gd name="connsiteY97" fmla="*/ 3300984 h 5989320"/>
              <a:gd name="connsiteX98" fmla="*/ 5932230 w 6060246"/>
              <a:gd name="connsiteY98" fmla="*/ 3328416 h 5989320"/>
              <a:gd name="connsiteX99" fmla="*/ 5877366 w 6060246"/>
              <a:gd name="connsiteY99" fmla="*/ 3502152 h 5989320"/>
              <a:gd name="connsiteX100" fmla="*/ 5859078 w 6060246"/>
              <a:gd name="connsiteY100" fmla="*/ 3538728 h 5989320"/>
              <a:gd name="connsiteX101" fmla="*/ 5840790 w 6060246"/>
              <a:gd name="connsiteY101" fmla="*/ 3593592 h 5989320"/>
              <a:gd name="connsiteX102" fmla="*/ 5795070 w 6060246"/>
              <a:gd name="connsiteY102" fmla="*/ 3712464 h 5989320"/>
              <a:gd name="connsiteX103" fmla="*/ 5776782 w 6060246"/>
              <a:gd name="connsiteY103" fmla="*/ 3776472 h 5989320"/>
              <a:gd name="connsiteX104" fmla="*/ 5749350 w 6060246"/>
              <a:gd name="connsiteY104" fmla="*/ 3840480 h 5989320"/>
              <a:gd name="connsiteX105" fmla="*/ 5731062 w 6060246"/>
              <a:gd name="connsiteY105" fmla="*/ 3895344 h 5989320"/>
              <a:gd name="connsiteX106" fmla="*/ 5685342 w 6060246"/>
              <a:gd name="connsiteY106" fmla="*/ 4005072 h 5989320"/>
              <a:gd name="connsiteX107" fmla="*/ 5667054 w 6060246"/>
              <a:gd name="connsiteY107" fmla="*/ 4050792 h 5989320"/>
              <a:gd name="connsiteX108" fmla="*/ 5657910 w 6060246"/>
              <a:gd name="connsiteY108" fmla="*/ 4078224 h 5989320"/>
              <a:gd name="connsiteX109" fmla="*/ 5648766 w 6060246"/>
              <a:gd name="connsiteY109" fmla="*/ 4142232 h 5989320"/>
              <a:gd name="connsiteX110" fmla="*/ 5612190 w 6060246"/>
              <a:gd name="connsiteY110" fmla="*/ 4197096 h 5989320"/>
              <a:gd name="connsiteX111" fmla="*/ 5593902 w 6060246"/>
              <a:gd name="connsiteY111" fmla="*/ 4251960 h 5989320"/>
              <a:gd name="connsiteX112" fmla="*/ 5584758 w 6060246"/>
              <a:gd name="connsiteY112" fmla="*/ 4279392 h 5989320"/>
              <a:gd name="connsiteX113" fmla="*/ 5566470 w 6060246"/>
              <a:gd name="connsiteY113" fmla="*/ 4379976 h 5989320"/>
              <a:gd name="connsiteX114" fmla="*/ 5539038 w 6060246"/>
              <a:gd name="connsiteY114" fmla="*/ 4407408 h 5989320"/>
              <a:gd name="connsiteX115" fmla="*/ 5520750 w 6060246"/>
              <a:gd name="connsiteY115" fmla="*/ 4443984 h 5989320"/>
              <a:gd name="connsiteX116" fmla="*/ 5447598 w 6060246"/>
              <a:gd name="connsiteY116" fmla="*/ 4517136 h 5989320"/>
              <a:gd name="connsiteX117" fmla="*/ 5429310 w 6060246"/>
              <a:gd name="connsiteY117" fmla="*/ 4553712 h 5989320"/>
              <a:gd name="connsiteX118" fmla="*/ 5337870 w 6060246"/>
              <a:gd name="connsiteY118" fmla="*/ 4700016 h 5989320"/>
              <a:gd name="connsiteX119" fmla="*/ 5264718 w 6060246"/>
              <a:gd name="connsiteY119" fmla="*/ 4828032 h 5989320"/>
              <a:gd name="connsiteX120" fmla="*/ 5173278 w 6060246"/>
              <a:gd name="connsiteY120" fmla="*/ 4901184 h 5989320"/>
              <a:gd name="connsiteX121" fmla="*/ 5136702 w 6060246"/>
              <a:gd name="connsiteY121" fmla="*/ 4928616 h 5989320"/>
              <a:gd name="connsiteX122" fmla="*/ 5109270 w 6060246"/>
              <a:gd name="connsiteY122" fmla="*/ 4946904 h 5989320"/>
              <a:gd name="connsiteX123" fmla="*/ 5008686 w 6060246"/>
              <a:gd name="connsiteY123" fmla="*/ 5038344 h 5989320"/>
              <a:gd name="connsiteX124" fmla="*/ 4990398 w 6060246"/>
              <a:gd name="connsiteY124" fmla="*/ 5065776 h 5989320"/>
              <a:gd name="connsiteX125" fmla="*/ 4926390 w 6060246"/>
              <a:gd name="connsiteY125" fmla="*/ 5148072 h 5989320"/>
              <a:gd name="connsiteX126" fmla="*/ 4917246 w 6060246"/>
              <a:gd name="connsiteY126" fmla="*/ 5175504 h 5989320"/>
              <a:gd name="connsiteX127" fmla="*/ 4889814 w 6060246"/>
              <a:gd name="connsiteY127" fmla="*/ 5193792 h 5989320"/>
              <a:gd name="connsiteX128" fmla="*/ 4844094 w 6060246"/>
              <a:gd name="connsiteY128" fmla="*/ 5230368 h 5989320"/>
              <a:gd name="connsiteX129" fmla="*/ 4816662 w 6060246"/>
              <a:gd name="connsiteY129" fmla="*/ 5248656 h 5989320"/>
              <a:gd name="connsiteX130" fmla="*/ 4679502 w 6060246"/>
              <a:gd name="connsiteY130" fmla="*/ 5349240 h 5989320"/>
              <a:gd name="connsiteX131" fmla="*/ 4652070 w 6060246"/>
              <a:gd name="connsiteY131" fmla="*/ 5367528 h 5989320"/>
              <a:gd name="connsiteX132" fmla="*/ 4560630 w 6060246"/>
              <a:gd name="connsiteY132" fmla="*/ 5458968 h 5989320"/>
              <a:gd name="connsiteX133" fmla="*/ 4524054 w 6060246"/>
              <a:gd name="connsiteY133" fmla="*/ 5495544 h 5989320"/>
              <a:gd name="connsiteX134" fmla="*/ 4478334 w 6060246"/>
              <a:gd name="connsiteY134" fmla="*/ 5541264 h 5989320"/>
              <a:gd name="connsiteX135" fmla="*/ 4460046 w 6060246"/>
              <a:gd name="connsiteY135" fmla="*/ 5568696 h 5989320"/>
              <a:gd name="connsiteX136" fmla="*/ 4386894 w 6060246"/>
              <a:gd name="connsiteY136" fmla="*/ 5614416 h 5989320"/>
              <a:gd name="connsiteX137" fmla="*/ 4332030 w 6060246"/>
              <a:gd name="connsiteY137" fmla="*/ 5641848 h 5989320"/>
              <a:gd name="connsiteX138" fmla="*/ 4240590 w 6060246"/>
              <a:gd name="connsiteY138" fmla="*/ 5660136 h 5989320"/>
              <a:gd name="connsiteX139" fmla="*/ 4204014 w 6060246"/>
              <a:gd name="connsiteY139" fmla="*/ 5678424 h 5989320"/>
              <a:gd name="connsiteX140" fmla="*/ 4094286 w 6060246"/>
              <a:gd name="connsiteY140" fmla="*/ 5705856 h 5989320"/>
              <a:gd name="connsiteX141" fmla="*/ 4066854 w 6060246"/>
              <a:gd name="connsiteY141" fmla="*/ 5715000 h 5989320"/>
              <a:gd name="connsiteX142" fmla="*/ 3984558 w 6060246"/>
              <a:gd name="connsiteY142" fmla="*/ 5760720 h 5989320"/>
              <a:gd name="connsiteX143" fmla="*/ 3947982 w 6060246"/>
              <a:gd name="connsiteY143" fmla="*/ 5769864 h 5989320"/>
              <a:gd name="connsiteX144" fmla="*/ 3883974 w 6060246"/>
              <a:gd name="connsiteY144" fmla="*/ 5797296 h 5989320"/>
              <a:gd name="connsiteX145" fmla="*/ 3755958 w 6060246"/>
              <a:gd name="connsiteY145" fmla="*/ 5824728 h 5989320"/>
              <a:gd name="connsiteX146" fmla="*/ 3710238 w 6060246"/>
              <a:gd name="connsiteY146" fmla="*/ 5833872 h 5989320"/>
              <a:gd name="connsiteX147" fmla="*/ 3673662 w 6060246"/>
              <a:gd name="connsiteY147" fmla="*/ 5843016 h 5989320"/>
              <a:gd name="connsiteX148" fmla="*/ 3618798 w 6060246"/>
              <a:gd name="connsiteY148" fmla="*/ 5852160 h 5989320"/>
              <a:gd name="connsiteX149" fmla="*/ 3554790 w 6060246"/>
              <a:gd name="connsiteY149" fmla="*/ 5888736 h 5989320"/>
              <a:gd name="connsiteX150" fmla="*/ 3499926 w 6060246"/>
              <a:gd name="connsiteY150" fmla="*/ 5925312 h 5989320"/>
              <a:gd name="connsiteX151" fmla="*/ 3417630 w 6060246"/>
              <a:gd name="connsiteY151" fmla="*/ 5952744 h 5989320"/>
              <a:gd name="connsiteX152" fmla="*/ 3362766 w 6060246"/>
              <a:gd name="connsiteY152" fmla="*/ 5971032 h 5989320"/>
              <a:gd name="connsiteX153" fmla="*/ 3243894 w 6060246"/>
              <a:gd name="connsiteY153" fmla="*/ 5989320 h 5989320"/>
              <a:gd name="connsiteX154" fmla="*/ 2841558 w 6060246"/>
              <a:gd name="connsiteY154" fmla="*/ 5971032 h 5989320"/>
              <a:gd name="connsiteX155" fmla="*/ 2695254 w 6060246"/>
              <a:gd name="connsiteY155" fmla="*/ 5897880 h 5989320"/>
              <a:gd name="connsiteX156" fmla="*/ 2603814 w 6060246"/>
              <a:gd name="connsiteY156" fmla="*/ 5833872 h 5989320"/>
              <a:gd name="connsiteX157" fmla="*/ 2548950 w 6060246"/>
              <a:gd name="connsiteY157" fmla="*/ 5788152 h 5989320"/>
              <a:gd name="connsiteX158" fmla="*/ 2503230 w 6060246"/>
              <a:gd name="connsiteY158" fmla="*/ 5760720 h 5989320"/>
              <a:gd name="connsiteX159" fmla="*/ 2411790 w 6060246"/>
              <a:gd name="connsiteY159" fmla="*/ 5678424 h 5989320"/>
              <a:gd name="connsiteX160" fmla="*/ 2247198 w 6060246"/>
              <a:gd name="connsiteY160" fmla="*/ 5541264 h 5989320"/>
              <a:gd name="connsiteX161" fmla="*/ 2146614 w 6060246"/>
              <a:gd name="connsiteY161" fmla="*/ 5458968 h 5989320"/>
              <a:gd name="connsiteX162" fmla="*/ 2091750 w 6060246"/>
              <a:gd name="connsiteY162" fmla="*/ 5404104 h 5989320"/>
              <a:gd name="connsiteX163" fmla="*/ 1982022 w 6060246"/>
              <a:gd name="connsiteY163" fmla="*/ 5340096 h 5989320"/>
              <a:gd name="connsiteX164" fmla="*/ 1890582 w 6060246"/>
              <a:gd name="connsiteY164" fmla="*/ 5276088 h 5989320"/>
              <a:gd name="connsiteX165" fmla="*/ 1863150 w 6060246"/>
              <a:gd name="connsiteY165" fmla="*/ 5248656 h 5989320"/>
              <a:gd name="connsiteX166" fmla="*/ 1789998 w 6060246"/>
              <a:gd name="connsiteY166" fmla="*/ 5202936 h 5989320"/>
              <a:gd name="connsiteX167" fmla="*/ 1771710 w 6060246"/>
              <a:gd name="connsiteY167" fmla="*/ 5175504 h 5989320"/>
              <a:gd name="connsiteX168" fmla="*/ 1735134 w 6060246"/>
              <a:gd name="connsiteY168" fmla="*/ 5148072 h 5989320"/>
              <a:gd name="connsiteX169" fmla="*/ 1671126 w 6060246"/>
              <a:gd name="connsiteY169" fmla="*/ 5093208 h 5989320"/>
              <a:gd name="connsiteX170" fmla="*/ 1616262 w 6060246"/>
              <a:gd name="connsiteY170" fmla="*/ 5038344 h 5989320"/>
              <a:gd name="connsiteX171" fmla="*/ 1597974 w 6060246"/>
              <a:gd name="connsiteY171" fmla="*/ 5010912 h 5989320"/>
              <a:gd name="connsiteX172" fmla="*/ 1543110 w 6060246"/>
              <a:gd name="connsiteY172" fmla="*/ 4965192 h 5989320"/>
              <a:gd name="connsiteX173" fmla="*/ 1506534 w 6060246"/>
              <a:gd name="connsiteY173" fmla="*/ 4919472 h 5989320"/>
              <a:gd name="connsiteX174" fmla="*/ 1442526 w 6060246"/>
              <a:gd name="connsiteY174" fmla="*/ 4864608 h 5989320"/>
              <a:gd name="connsiteX175" fmla="*/ 1351086 w 6060246"/>
              <a:gd name="connsiteY175" fmla="*/ 4773168 h 5989320"/>
              <a:gd name="connsiteX176" fmla="*/ 1323654 w 6060246"/>
              <a:gd name="connsiteY176" fmla="*/ 4745736 h 5989320"/>
              <a:gd name="connsiteX177" fmla="*/ 1241358 w 6060246"/>
              <a:gd name="connsiteY177" fmla="*/ 4672584 h 5989320"/>
              <a:gd name="connsiteX178" fmla="*/ 1195638 w 6060246"/>
              <a:gd name="connsiteY178" fmla="*/ 4636008 h 5989320"/>
              <a:gd name="connsiteX179" fmla="*/ 1104198 w 6060246"/>
              <a:gd name="connsiteY179" fmla="*/ 4535424 h 5989320"/>
              <a:gd name="connsiteX180" fmla="*/ 939606 w 6060246"/>
              <a:gd name="connsiteY180" fmla="*/ 4315968 h 5989320"/>
              <a:gd name="connsiteX181" fmla="*/ 912174 w 6060246"/>
              <a:gd name="connsiteY181" fmla="*/ 4279392 h 5989320"/>
              <a:gd name="connsiteX182" fmla="*/ 875598 w 6060246"/>
              <a:gd name="connsiteY182" fmla="*/ 4224528 h 5989320"/>
              <a:gd name="connsiteX183" fmla="*/ 784158 w 6060246"/>
              <a:gd name="connsiteY183" fmla="*/ 4105656 h 5989320"/>
              <a:gd name="connsiteX184" fmla="*/ 765870 w 6060246"/>
              <a:gd name="connsiteY184" fmla="*/ 4069080 h 5989320"/>
              <a:gd name="connsiteX185" fmla="*/ 701862 w 6060246"/>
              <a:gd name="connsiteY185" fmla="*/ 3968496 h 5989320"/>
              <a:gd name="connsiteX186" fmla="*/ 683574 w 6060246"/>
              <a:gd name="connsiteY186" fmla="*/ 3931920 h 5989320"/>
              <a:gd name="connsiteX187" fmla="*/ 665286 w 6060246"/>
              <a:gd name="connsiteY187" fmla="*/ 3886200 h 5989320"/>
              <a:gd name="connsiteX188" fmla="*/ 619566 w 6060246"/>
              <a:gd name="connsiteY188" fmla="*/ 3822192 h 5989320"/>
              <a:gd name="connsiteX189" fmla="*/ 573846 w 6060246"/>
              <a:gd name="connsiteY189" fmla="*/ 3739896 h 5989320"/>
              <a:gd name="connsiteX190" fmla="*/ 546414 w 6060246"/>
              <a:gd name="connsiteY190" fmla="*/ 3712464 h 5989320"/>
              <a:gd name="connsiteX191" fmla="*/ 518982 w 6060246"/>
              <a:gd name="connsiteY191" fmla="*/ 3703320 h 5989320"/>
              <a:gd name="connsiteX192" fmla="*/ 491550 w 6060246"/>
              <a:gd name="connsiteY192" fmla="*/ 3685032 h 5989320"/>
              <a:gd name="connsiteX193" fmla="*/ 473262 w 6060246"/>
              <a:gd name="connsiteY193" fmla="*/ 3657600 h 5989320"/>
              <a:gd name="connsiteX194" fmla="*/ 445830 w 6060246"/>
              <a:gd name="connsiteY194" fmla="*/ 3630168 h 5989320"/>
              <a:gd name="connsiteX195" fmla="*/ 290382 w 6060246"/>
              <a:gd name="connsiteY195" fmla="*/ 3374136 h 5989320"/>
              <a:gd name="connsiteX196" fmla="*/ 235518 w 6060246"/>
              <a:gd name="connsiteY196" fmla="*/ 3227832 h 5989320"/>
              <a:gd name="connsiteX197" fmla="*/ 180654 w 6060246"/>
              <a:gd name="connsiteY197" fmla="*/ 3108960 h 5989320"/>
              <a:gd name="connsiteX198" fmla="*/ 153222 w 6060246"/>
              <a:gd name="connsiteY198" fmla="*/ 2990088 h 5989320"/>
              <a:gd name="connsiteX199" fmla="*/ 116646 w 6060246"/>
              <a:gd name="connsiteY199" fmla="*/ 2916936 h 5989320"/>
              <a:gd name="connsiteX200" fmla="*/ 107502 w 6060246"/>
              <a:gd name="connsiteY200" fmla="*/ 2871216 h 5989320"/>
              <a:gd name="connsiteX201" fmla="*/ 80070 w 6060246"/>
              <a:gd name="connsiteY201" fmla="*/ 2761488 h 5989320"/>
              <a:gd name="connsiteX202" fmla="*/ 70926 w 6060246"/>
              <a:gd name="connsiteY202" fmla="*/ 2679192 h 5989320"/>
              <a:gd name="connsiteX203" fmla="*/ 52638 w 6060246"/>
              <a:gd name="connsiteY203" fmla="*/ 2624328 h 5989320"/>
              <a:gd name="connsiteX204" fmla="*/ 43494 w 6060246"/>
              <a:gd name="connsiteY204" fmla="*/ 2578608 h 5989320"/>
              <a:gd name="connsiteX205" fmla="*/ 34350 w 6060246"/>
              <a:gd name="connsiteY205" fmla="*/ 2340864 h 5989320"/>
              <a:gd name="connsiteX206" fmla="*/ 52638 w 6060246"/>
              <a:gd name="connsiteY206" fmla="*/ 685800 h 5989320"/>
              <a:gd name="connsiteX207" fmla="*/ 80070 w 6060246"/>
              <a:gd name="connsiteY207" fmla="*/ 493776 h 5989320"/>
              <a:gd name="connsiteX208" fmla="*/ 89214 w 6060246"/>
              <a:gd name="connsiteY208" fmla="*/ 448056 h 5989320"/>
              <a:gd name="connsiteX209" fmla="*/ 107502 w 6060246"/>
              <a:gd name="connsiteY209" fmla="*/ 338328 h 5989320"/>
              <a:gd name="connsiteX210" fmla="*/ 116646 w 6060246"/>
              <a:gd name="connsiteY210" fmla="*/ 310896 h 5989320"/>
              <a:gd name="connsiteX211" fmla="*/ 125790 w 6060246"/>
              <a:gd name="connsiteY211" fmla="*/ 256032 h 5989320"/>
              <a:gd name="connsiteX212" fmla="*/ 134934 w 6060246"/>
              <a:gd name="connsiteY212" fmla="*/ 228600 h 5989320"/>
              <a:gd name="connsiteX213" fmla="*/ 153222 w 6060246"/>
              <a:gd name="connsiteY213" fmla="*/ 155448 h 5989320"/>
              <a:gd name="connsiteX214" fmla="*/ 189798 w 6060246"/>
              <a:gd name="connsiteY214" fmla="*/ 182880 h 598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060246" h="5989320">
                <a:moveTo>
                  <a:pt x="189798" y="182880"/>
                </a:moveTo>
                <a:cubicBezTo>
                  <a:pt x="203514" y="192024"/>
                  <a:pt x="220447" y="200892"/>
                  <a:pt x="235518" y="210312"/>
                </a:cubicBezTo>
                <a:cubicBezTo>
                  <a:pt x="264844" y="228641"/>
                  <a:pt x="264839" y="233013"/>
                  <a:pt x="299526" y="246888"/>
                </a:cubicBezTo>
                <a:cubicBezTo>
                  <a:pt x="317424" y="254047"/>
                  <a:pt x="336102" y="259080"/>
                  <a:pt x="354390" y="265176"/>
                </a:cubicBezTo>
                <a:lnTo>
                  <a:pt x="381822" y="274320"/>
                </a:lnTo>
                <a:cubicBezTo>
                  <a:pt x="390966" y="277368"/>
                  <a:pt x="399903" y="281126"/>
                  <a:pt x="409254" y="283464"/>
                </a:cubicBezTo>
                <a:cubicBezTo>
                  <a:pt x="421446" y="286512"/>
                  <a:pt x="433746" y="289156"/>
                  <a:pt x="445830" y="292608"/>
                </a:cubicBezTo>
                <a:cubicBezTo>
                  <a:pt x="471884" y="300052"/>
                  <a:pt x="481252" y="306812"/>
                  <a:pt x="509838" y="310896"/>
                </a:cubicBezTo>
                <a:cubicBezTo>
                  <a:pt x="580669" y="321015"/>
                  <a:pt x="594702" y="315531"/>
                  <a:pt x="656142" y="329184"/>
                </a:cubicBezTo>
                <a:cubicBezTo>
                  <a:pt x="665551" y="331275"/>
                  <a:pt x="674223" y="335990"/>
                  <a:pt x="683574" y="338328"/>
                </a:cubicBezTo>
                <a:cubicBezTo>
                  <a:pt x="698652" y="342097"/>
                  <a:pt x="714122" y="344101"/>
                  <a:pt x="729294" y="347472"/>
                </a:cubicBezTo>
                <a:cubicBezTo>
                  <a:pt x="741562" y="350198"/>
                  <a:pt x="753602" y="353890"/>
                  <a:pt x="765870" y="356616"/>
                </a:cubicBezTo>
                <a:cubicBezTo>
                  <a:pt x="781042" y="359987"/>
                  <a:pt x="796596" y="361671"/>
                  <a:pt x="811590" y="365760"/>
                </a:cubicBezTo>
                <a:cubicBezTo>
                  <a:pt x="812013" y="365875"/>
                  <a:pt x="921010" y="402259"/>
                  <a:pt x="921318" y="402336"/>
                </a:cubicBezTo>
                <a:cubicBezTo>
                  <a:pt x="933510" y="405384"/>
                  <a:pt x="945857" y="407869"/>
                  <a:pt x="957894" y="411480"/>
                </a:cubicBezTo>
                <a:cubicBezTo>
                  <a:pt x="976358" y="417019"/>
                  <a:pt x="994470" y="423672"/>
                  <a:pt x="1012758" y="429768"/>
                </a:cubicBezTo>
                <a:cubicBezTo>
                  <a:pt x="1021902" y="432816"/>
                  <a:pt x="1030683" y="437327"/>
                  <a:pt x="1040190" y="438912"/>
                </a:cubicBezTo>
                <a:cubicBezTo>
                  <a:pt x="1079801" y="445514"/>
                  <a:pt x="1139864" y="456548"/>
                  <a:pt x="1177350" y="457200"/>
                </a:cubicBezTo>
                <a:lnTo>
                  <a:pt x="2146614" y="466344"/>
                </a:lnTo>
                <a:cubicBezTo>
                  <a:pt x="2210622" y="463296"/>
                  <a:pt x="2274762" y="462310"/>
                  <a:pt x="2338638" y="457200"/>
                </a:cubicBezTo>
                <a:cubicBezTo>
                  <a:pt x="2351165" y="456198"/>
                  <a:pt x="2363177" y="451667"/>
                  <a:pt x="2375214" y="448056"/>
                </a:cubicBezTo>
                <a:cubicBezTo>
                  <a:pt x="2402910" y="439747"/>
                  <a:pt x="2430078" y="429768"/>
                  <a:pt x="2457510" y="420624"/>
                </a:cubicBezTo>
                <a:cubicBezTo>
                  <a:pt x="2466654" y="417576"/>
                  <a:pt x="2475491" y="413370"/>
                  <a:pt x="2484942" y="411480"/>
                </a:cubicBezTo>
                <a:cubicBezTo>
                  <a:pt x="2502332" y="408002"/>
                  <a:pt x="2539349" y="402565"/>
                  <a:pt x="2558094" y="393192"/>
                </a:cubicBezTo>
                <a:cubicBezTo>
                  <a:pt x="2567924" y="388277"/>
                  <a:pt x="2576382" y="381000"/>
                  <a:pt x="2585526" y="374904"/>
                </a:cubicBezTo>
                <a:cubicBezTo>
                  <a:pt x="2620747" y="322072"/>
                  <a:pt x="2583833" y="369824"/>
                  <a:pt x="2631246" y="329184"/>
                </a:cubicBezTo>
                <a:cubicBezTo>
                  <a:pt x="2644337" y="317963"/>
                  <a:pt x="2654731" y="303829"/>
                  <a:pt x="2667822" y="292608"/>
                </a:cubicBezTo>
                <a:cubicBezTo>
                  <a:pt x="2676166" y="285456"/>
                  <a:pt x="2686462" y="280914"/>
                  <a:pt x="2695254" y="274320"/>
                </a:cubicBezTo>
                <a:cubicBezTo>
                  <a:pt x="2710867" y="262610"/>
                  <a:pt x="2724424" y="248088"/>
                  <a:pt x="2740974" y="237744"/>
                </a:cubicBezTo>
                <a:cubicBezTo>
                  <a:pt x="2749148" y="232636"/>
                  <a:pt x="2759785" y="232911"/>
                  <a:pt x="2768406" y="228600"/>
                </a:cubicBezTo>
                <a:cubicBezTo>
                  <a:pt x="2784302" y="220652"/>
                  <a:pt x="2799055" y="210588"/>
                  <a:pt x="2814126" y="201168"/>
                </a:cubicBezTo>
                <a:cubicBezTo>
                  <a:pt x="2823445" y="195343"/>
                  <a:pt x="2831728" y="187795"/>
                  <a:pt x="2841558" y="182880"/>
                </a:cubicBezTo>
                <a:cubicBezTo>
                  <a:pt x="2850179" y="178569"/>
                  <a:pt x="2859846" y="176784"/>
                  <a:pt x="2868990" y="173736"/>
                </a:cubicBezTo>
                <a:cubicBezTo>
                  <a:pt x="2881182" y="164592"/>
                  <a:pt x="2891935" y="153120"/>
                  <a:pt x="2905566" y="146304"/>
                </a:cubicBezTo>
                <a:cubicBezTo>
                  <a:pt x="2916806" y="140684"/>
                  <a:pt x="2931231" y="143395"/>
                  <a:pt x="2942142" y="137160"/>
                </a:cubicBezTo>
                <a:cubicBezTo>
                  <a:pt x="2953370" y="130744"/>
                  <a:pt x="2958270" y="116008"/>
                  <a:pt x="2969574" y="109728"/>
                </a:cubicBezTo>
                <a:cubicBezTo>
                  <a:pt x="2986425" y="100366"/>
                  <a:pt x="3008398" y="102133"/>
                  <a:pt x="3024438" y="91440"/>
                </a:cubicBezTo>
                <a:cubicBezTo>
                  <a:pt x="3033582" y="85344"/>
                  <a:pt x="3042927" y="79540"/>
                  <a:pt x="3051870" y="73152"/>
                </a:cubicBezTo>
                <a:cubicBezTo>
                  <a:pt x="3064271" y="64294"/>
                  <a:pt x="3074815" y="52536"/>
                  <a:pt x="3088446" y="45720"/>
                </a:cubicBezTo>
                <a:cubicBezTo>
                  <a:pt x="3105688" y="37099"/>
                  <a:pt x="3127270" y="38125"/>
                  <a:pt x="3143310" y="27432"/>
                </a:cubicBezTo>
                <a:cubicBezTo>
                  <a:pt x="3178762" y="3797"/>
                  <a:pt x="3160316" y="12619"/>
                  <a:pt x="3198174" y="0"/>
                </a:cubicBezTo>
                <a:cubicBezTo>
                  <a:pt x="3210366" y="3048"/>
                  <a:pt x="3222427" y="6679"/>
                  <a:pt x="3234750" y="9144"/>
                </a:cubicBezTo>
                <a:cubicBezTo>
                  <a:pt x="3252930" y="12780"/>
                  <a:pt x="3272025" y="12425"/>
                  <a:pt x="3289614" y="18288"/>
                </a:cubicBezTo>
                <a:cubicBezTo>
                  <a:pt x="3300040" y="21763"/>
                  <a:pt x="3307504" y="31124"/>
                  <a:pt x="3317046" y="36576"/>
                </a:cubicBezTo>
                <a:cubicBezTo>
                  <a:pt x="3418934" y="94798"/>
                  <a:pt x="3277503" y="6147"/>
                  <a:pt x="3399342" y="82296"/>
                </a:cubicBezTo>
                <a:cubicBezTo>
                  <a:pt x="3408661" y="88121"/>
                  <a:pt x="3417831" y="94196"/>
                  <a:pt x="3426774" y="100584"/>
                </a:cubicBezTo>
                <a:cubicBezTo>
                  <a:pt x="3439175" y="109442"/>
                  <a:pt x="3450028" y="120615"/>
                  <a:pt x="3463350" y="128016"/>
                </a:cubicBezTo>
                <a:cubicBezTo>
                  <a:pt x="3479751" y="137128"/>
                  <a:pt x="3515970" y="148604"/>
                  <a:pt x="3536502" y="155448"/>
                </a:cubicBezTo>
                <a:cubicBezTo>
                  <a:pt x="3545646" y="167640"/>
                  <a:pt x="3551254" y="183570"/>
                  <a:pt x="3563934" y="192024"/>
                </a:cubicBezTo>
                <a:cubicBezTo>
                  <a:pt x="3579974" y="202717"/>
                  <a:pt x="3600510" y="204216"/>
                  <a:pt x="3618798" y="210312"/>
                </a:cubicBezTo>
                <a:cubicBezTo>
                  <a:pt x="3627942" y="213360"/>
                  <a:pt x="3638210" y="214109"/>
                  <a:pt x="3646230" y="219456"/>
                </a:cubicBezTo>
                <a:cubicBezTo>
                  <a:pt x="3655374" y="225552"/>
                  <a:pt x="3663832" y="232829"/>
                  <a:pt x="3673662" y="237744"/>
                </a:cubicBezTo>
                <a:cubicBezTo>
                  <a:pt x="3682283" y="242055"/>
                  <a:pt x="3692069" y="243504"/>
                  <a:pt x="3701094" y="246888"/>
                </a:cubicBezTo>
                <a:cubicBezTo>
                  <a:pt x="3716463" y="252651"/>
                  <a:pt x="3732133" y="257835"/>
                  <a:pt x="3746814" y="265176"/>
                </a:cubicBezTo>
                <a:cubicBezTo>
                  <a:pt x="3756644" y="270091"/>
                  <a:pt x="3764416" y="278549"/>
                  <a:pt x="3774246" y="283464"/>
                </a:cubicBezTo>
                <a:cubicBezTo>
                  <a:pt x="3782867" y="287775"/>
                  <a:pt x="3792819" y="288811"/>
                  <a:pt x="3801678" y="292608"/>
                </a:cubicBezTo>
                <a:cubicBezTo>
                  <a:pt x="3839667" y="308889"/>
                  <a:pt x="3847708" y="321616"/>
                  <a:pt x="3893118" y="329184"/>
                </a:cubicBezTo>
                <a:cubicBezTo>
                  <a:pt x="3911406" y="332232"/>
                  <a:pt x="3929883" y="334306"/>
                  <a:pt x="3947982" y="338328"/>
                </a:cubicBezTo>
                <a:cubicBezTo>
                  <a:pt x="3957391" y="340419"/>
                  <a:pt x="3966146" y="344824"/>
                  <a:pt x="3975414" y="347472"/>
                </a:cubicBezTo>
                <a:cubicBezTo>
                  <a:pt x="3987498" y="350924"/>
                  <a:pt x="3999906" y="353164"/>
                  <a:pt x="4011990" y="356616"/>
                </a:cubicBezTo>
                <a:cubicBezTo>
                  <a:pt x="4021258" y="359264"/>
                  <a:pt x="4030154" y="363112"/>
                  <a:pt x="4039422" y="365760"/>
                </a:cubicBezTo>
                <a:cubicBezTo>
                  <a:pt x="4051506" y="369212"/>
                  <a:pt x="4063961" y="371293"/>
                  <a:pt x="4075998" y="374904"/>
                </a:cubicBezTo>
                <a:cubicBezTo>
                  <a:pt x="4094462" y="380443"/>
                  <a:pt x="4111734" y="390801"/>
                  <a:pt x="4130862" y="393192"/>
                </a:cubicBezTo>
                <a:lnTo>
                  <a:pt x="4204014" y="402336"/>
                </a:lnTo>
                <a:cubicBezTo>
                  <a:pt x="4236904" y="413299"/>
                  <a:pt x="4289869" y="431837"/>
                  <a:pt x="4322886" y="438912"/>
                </a:cubicBezTo>
                <a:cubicBezTo>
                  <a:pt x="4431561" y="462200"/>
                  <a:pt x="4716146" y="456955"/>
                  <a:pt x="4725222" y="457200"/>
                </a:cubicBezTo>
                <a:cubicBezTo>
                  <a:pt x="4828854" y="454152"/>
                  <a:pt x="4932577" y="453366"/>
                  <a:pt x="5036118" y="448056"/>
                </a:cubicBezTo>
                <a:cubicBezTo>
                  <a:pt x="5070104" y="446313"/>
                  <a:pt x="5080232" y="438064"/>
                  <a:pt x="5109270" y="429768"/>
                </a:cubicBezTo>
                <a:cubicBezTo>
                  <a:pt x="5121354" y="426316"/>
                  <a:pt x="5133762" y="424076"/>
                  <a:pt x="5145846" y="420624"/>
                </a:cubicBezTo>
                <a:cubicBezTo>
                  <a:pt x="5155114" y="417976"/>
                  <a:pt x="5163927" y="413818"/>
                  <a:pt x="5173278" y="411480"/>
                </a:cubicBezTo>
                <a:cubicBezTo>
                  <a:pt x="5188356" y="407711"/>
                  <a:pt x="5204112" y="406802"/>
                  <a:pt x="5218998" y="402336"/>
                </a:cubicBezTo>
                <a:cubicBezTo>
                  <a:pt x="5234720" y="397619"/>
                  <a:pt x="5249260" y="389569"/>
                  <a:pt x="5264718" y="384048"/>
                </a:cubicBezTo>
                <a:cubicBezTo>
                  <a:pt x="5291949" y="374323"/>
                  <a:pt x="5319582" y="365760"/>
                  <a:pt x="5347014" y="356616"/>
                </a:cubicBezTo>
                <a:lnTo>
                  <a:pt x="5374446" y="347472"/>
                </a:lnTo>
                <a:cubicBezTo>
                  <a:pt x="5390147" y="335697"/>
                  <a:pt x="5419735" y="312449"/>
                  <a:pt x="5438454" y="301752"/>
                </a:cubicBezTo>
                <a:cubicBezTo>
                  <a:pt x="5450289" y="294989"/>
                  <a:pt x="5463341" y="290477"/>
                  <a:pt x="5475030" y="283464"/>
                </a:cubicBezTo>
                <a:cubicBezTo>
                  <a:pt x="5493877" y="272156"/>
                  <a:pt x="5510235" y="256718"/>
                  <a:pt x="5529894" y="246888"/>
                </a:cubicBezTo>
                <a:cubicBezTo>
                  <a:pt x="5542086" y="240792"/>
                  <a:pt x="5554781" y="235613"/>
                  <a:pt x="5566470" y="228600"/>
                </a:cubicBezTo>
                <a:cubicBezTo>
                  <a:pt x="5585317" y="217292"/>
                  <a:pt x="5603046" y="204216"/>
                  <a:pt x="5621334" y="192024"/>
                </a:cubicBezTo>
                <a:cubicBezTo>
                  <a:pt x="5630478" y="185928"/>
                  <a:pt x="5638340" y="177211"/>
                  <a:pt x="5648766" y="173736"/>
                </a:cubicBezTo>
                <a:lnTo>
                  <a:pt x="5676198" y="164592"/>
                </a:lnTo>
                <a:cubicBezTo>
                  <a:pt x="5697722" y="143068"/>
                  <a:pt x="5729328" y="107876"/>
                  <a:pt x="5758494" y="100584"/>
                </a:cubicBezTo>
                <a:lnTo>
                  <a:pt x="5831646" y="82296"/>
                </a:lnTo>
                <a:cubicBezTo>
                  <a:pt x="5840790" y="76200"/>
                  <a:pt x="5849248" y="68923"/>
                  <a:pt x="5859078" y="64008"/>
                </a:cubicBezTo>
                <a:cubicBezTo>
                  <a:pt x="5874443" y="56325"/>
                  <a:pt x="5908437" y="50115"/>
                  <a:pt x="5923086" y="45720"/>
                </a:cubicBezTo>
                <a:cubicBezTo>
                  <a:pt x="5941550" y="40181"/>
                  <a:pt x="5977950" y="27432"/>
                  <a:pt x="5977950" y="27432"/>
                </a:cubicBezTo>
                <a:cubicBezTo>
                  <a:pt x="5987094" y="36576"/>
                  <a:pt x="6000031" y="43092"/>
                  <a:pt x="6005382" y="54864"/>
                </a:cubicBezTo>
                <a:cubicBezTo>
                  <a:pt x="6015783" y="77746"/>
                  <a:pt x="6023670" y="128016"/>
                  <a:pt x="6023670" y="128016"/>
                </a:cubicBezTo>
                <a:cubicBezTo>
                  <a:pt x="6029766" y="228600"/>
                  <a:pt x="6040773" y="329006"/>
                  <a:pt x="6041958" y="429768"/>
                </a:cubicBezTo>
                <a:cubicBezTo>
                  <a:pt x="6051320" y="1225547"/>
                  <a:pt x="6008507" y="951435"/>
                  <a:pt x="6060246" y="1261872"/>
                </a:cubicBezTo>
                <a:cubicBezTo>
                  <a:pt x="6057198" y="1365504"/>
                  <a:pt x="6058154" y="1469331"/>
                  <a:pt x="6051102" y="1572768"/>
                </a:cubicBezTo>
                <a:cubicBezTo>
                  <a:pt x="6048988" y="1603780"/>
                  <a:pt x="6037924" y="1633547"/>
                  <a:pt x="6032814" y="1664208"/>
                </a:cubicBezTo>
                <a:lnTo>
                  <a:pt x="6014526" y="1773936"/>
                </a:lnTo>
                <a:cubicBezTo>
                  <a:pt x="6008563" y="1863375"/>
                  <a:pt x="5998024" y="2010021"/>
                  <a:pt x="5996238" y="2093976"/>
                </a:cubicBezTo>
                <a:cubicBezTo>
                  <a:pt x="5991440" y="2319498"/>
                  <a:pt x="5992219" y="2545118"/>
                  <a:pt x="5987094" y="2770632"/>
                </a:cubicBezTo>
                <a:cubicBezTo>
                  <a:pt x="5986122" y="2813402"/>
                  <a:pt x="5980538" y="2855946"/>
                  <a:pt x="5977950" y="2898648"/>
                </a:cubicBezTo>
                <a:cubicBezTo>
                  <a:pt x="5965422" y="3105354"/>
                  <a:pt x="5979110" y="3010560"/>
                  <a:pt x="5959662" y="3127248"/>
                </a:cubicBezTo>
                <a:cubicBezTo>
                  <a:pt x="5955026" y="3187513"/>
                  <a:pt x="5954285" y="3242885"/>
                  <a:pt x="5941374" y="3300984"/>
                </a:cubicBezTo>
                <a:cubicBezTo>
                  <a:pt x="5939283" y="3310393"/>
                  <a:pt x="5934878" y="3319148"/>
                  <a:pt x="5932230" y="3328416"/>
                </a:cubicBezTo>
                <a:cubicBezTo>
                  <a:pt x="5913092" y="3395398"/>
                  <a:pt x="5920560" y="3415763"/>
                  <a:pt x="5877366" y="3502152"/>
                </a:cubicBezTo>
                <a:cubicBezTo>
                  <a:pt x="5871270" y="3514344"/>
                  <a:pt x="5864140" y="3526072"/>
                  <a:pt x="5859078" y="3538728"/>
                </a:cubicBezTo>
                <a:cubicBezTo>
                  <a:pt x="5851919" y="3556626"/>
                  <a:pt x="5847710" y="3575600"/>
                  <a:pt x="5840790" y="3593592"/>
                </a:cubicBezTo>
                <a:cubicBezTo>
                  <a:pt x="5803264" y="3691159"/>
                  <a:pt x="5822775" y="3622424"/>
                  <a:pt x="5795070" y="3712464"/>
                </a:cubicBezTo>
                <a:cubicBezTo>
                  <a:pt x="5788544" y="3733673"/>
                  <a:pt x="5784245" y="3755575"/>
                  <a:pt x="5776782" y="3776472"/>
                </a:cubicBezTo>
                <a:cubicBezTo>
                  <a:pt x="5768975" y="3798333"/>
                  <a:pt x="5757683" y="3818814"/>
                  <a:pt x="5749350" y="3840480"/>
                </a:cubicBezTo>
                <a:cubicBezTo>
                  <a:pt x="5742430" y="3858472"/>
                  <a:pt x="5738049" y="3877378"/>
                  <a:pt x="5731062" y="3895344"/>
                </a:cubicBezTo>
                <a:cubicBezTo>
                  <a:pt x="5716700" y="3932274"/>
                  <a:pt x="5700429" y="3968433"/>
                  <a:pt x="5685342" y="4005072"/>
                </a:cubicBezTo>
                <a:cubicBezTo>
                  <a:pt x="5679092" y="4020250"/>
                  <a:pt x="5672245" y="4035220"/>
                  <a:pt x="5667054" y="4050792"/>
                </a:cubicBezTo>
                <a:lnTo>
                  <a:pt x="5657910" y="4078224"/>
                </a:lnTo>
                <a:cubicBezTo>
                  <a:pt x="5654862" y="4099560"/>
                  <a:pt x="5656503" y="4122116"/>
                  <a:pt x="5648766" y="4142232"/>
                </a:cubicBezTo>
                <a:cubicBezTo>
                  <a:pt x="5640876" y="4162746"/>
                  <a:pt x="5619141" y="4176244"/>
                  <a:pt x="5612190" y="4197096"/>
                </a:cubicBezTo>
                <a:lnTo>
                  <a:pt x="5593902" y="4251960"/>
                </a:lnTo>
                <a:cubicBezTo>
                  <a:pt x="5590854" y="4261104"/>
                  <a:pt x="5586482" y="4269909"/>
                  <a:pt x="5584758" y="4279392"/>
                </a:cubicBezTo>
                <a:cubicBezTo>
                  <a:pt x="5578662" y="4312920"/>
                  <a:pt x="5577932" y="4347884"/>
                  <a:pt x="5566470" y="4379976"/>
                </a:cubicBezTo>
                <a:cubicBezTo>
                  <a:pt x="5562121" y="4392154"/>
                  <a:pt x="5546554" y="4396885"/>
                  <a:pt x="5539038" y="4407408"/>
                </a:cubicBezTo>
                <a:cubicBezTo>
                  <a:pt x="5531115" y="4418500"/>
                  <a:pt x="5529621" y="4433635"/>
                  <a:pt x="5520750" y="4443984"/>
                </a:cubicBezTo>
                <a:cubicBezTo>
                  <a:pt x="5430320" y="4549485"/>
                  <a:pt x="5542666" y="4374534"/>
                  <a:pt x="5447598" y="4517136"/>
                </a:cubicBezTo>
                <a:cubicBezTo>
                  <a:pt x="5440037" y="4528478"/>
                  <a:pt x="5436323" y="4542023"/>
                  <a:pt x="5429310" y="4553712"/>
                </a:cubicBezTo>
                <a:cubicBezTo>
                  <a:pt x="5402676" y="4598102"/>
                  <a:pt x="5356078" y="4654497"/>
                  <a:pt x="5337870" y="4700016"/>
                </a:cubicBezTo>
                <a:cubicBezTo>
                  <a:pt x="5320451" y="4743563"/>
                  <a:pt x="5302347" y="4797929"/>
                  <a:pt x="5264718" y="4828032"/>
                </a:cubicBezTo>
                <a:lnTo>
                  <a:pt x="5173278" y="4901184"/>
                </a:lnTo>
                <a:cubicBezTo>
                  <a:pt x="5161295" y="4910600"/>
                  <a:pt x="5149382" y="4920162"/>
                  <a:pt x="5136702" y="4928616"/>
                </a:cubicBezTo>
                <a:cubicBezTo>
                  <a:pt x="5127558" y="4934712"/>
                  <a:pt x="5117402" y="4939512"/>
                  <a:pt x="5109270" y="4946904"/>
                </a:cubicBezTo>
                <a:cubicBezTo>
                  <a:pt x="4998001" y="5048058"/>
                  <a:pt x="5074482" y="4994480"/>
                  <a:pt x="5008686" y="5038344"/>
                </a:cubicBezTo>
                <a:cubicBezTo>
                  <a:pt x="5002590" y="5047488"/>
                  <a:pt x="4996992" y="5056984"/>
                  <a:pt x="4990398" y="5065776"/>
                </a:cubicBezTo>
                <a:cubicBezTo>
                  <a:pt x="4969546" y="5093578"/>
                  <a:pt x="4926390" y="5148072"/>
                  <a:pt x="4926390" y="5148072"/>
                </a:cubicBezTo>
                <a:cubicBezTo>
                  <a:pt x="4923342" y="5157216"/>
                  <a:pt x="4923267" y="5167978"/>
                  <a:pt x="4917246" y="5175504"/>
                </a:cubicBezTo>
                <a:cubicBezTo>
                  <a:pt x="4910381" y="5184086"/>
                  <a:pt x="4898606" y="5187198"/>
                  <a:pt x="4889814" y="5193792"/>
                </a:cubicBezTo>
                <a:cubicBezTo>
                  <a:pt x="4874201" y="5205502"/>
                  <a:pt x="4859707" y="5218658"/>
                  <a:pt x="4844094" y="5230368"/>
                </a:cubicBezTo>
                <a:cubicBezTo>
                  <a:pt x="4835302" y="5236962"/>
                  <a:pt x="4825571" y="5242222"/>
                  <a:pt x="4816662" y="5248656"/>
                </a:cubicBezTo>
                <a:cubicBezTo>
                  <a:pt x="4770700" y="5281851"/>
                  <a:pt x="4725464" y="5316045"/>
                  <a:pt x="4679502" y="5349240"/>
                </a:cubicBezTo>
                <a:cubicBezTo>
                  <a:pt x="4670593" y="5355674"/>
                  <a:pt x="4659841" y="5359757"/>
                  <a:pt x="4652070" y="5367528"/>
                </a:cubicBezTo>
                <a:lnTo>
                  <a:pt x="4560630" y="5458968"/>
                </a:lnTo>
                <a:cubicBezTo>
                  <a:pt x="4548438" y="5471160"/>
                  <a:pt x="4533618" y="5481198"/>
                  <a:pt x="4524054" y="5495544"/>
                </a:cubicBezTo>
                <a:cubicBezTo>
                  <a:pt x="4499670" y="5532120"/>
                  <a:pt x="4514910" y="5516880"/>
                  <a:pt x="4478334" y="5541264"/>
                </a:cubicBezTo>
                <a:cubicBezTo>
                  <a:pt x="4472238" y="5550408"/>
                  <a:pt x="4467817" y="5560925"/>
                  <a:pt x="4460046" y="5568696"/>
                </a:cubicBezTo>
                <a:cubicBezTo>
                  <a:pt x="4430907" y="5597835"/>
                  <a:pt x="4420696" y="5595101"/>
                  <a:pt x="4386894" y="5614416"/>
                </a:cubicBezTo>
                <a:cubicBezTo>
                  <a:pt x="4355508" y="5632351"/>
                  <a:pt x="4366322" y="5634228"/>
                  <a:pt x="4332030" y="5641848"/>
                </a:cubicBezTo>
                <a:cubicBezTo>
                  <a:pt x="4306172" y="5647594"/>
                  <a:pt x="4267089" y="5650199"/>
                  <a:pt x="4240590" y="5660136"/>
                </a:cubicBezTo>
                <a:cubicBezTo>
                  <a:pt x="4227827" y="5664922"/>
                  <a:pt x="4217025" y="5674358"/>
                  <a:pt x="4204014" y="5678424"/>
                </a:cubicBezTo>
                <a:cubicBezTo>
                  <a:pt x="4168029" y="5689669"/>
                  <a:pt x="4130715" y="5696142"/>
                  <a:pt x="4094286" y="5705856"/>
                </a:cubicBezTo>
                <a:cubicBezTo>
                  <a:pt x="4084973" y="5708340"/>
                  <a:pt x="4075475" y="5710689"/>
                  <a:pt x="4066854" y="5715000"/>
                </a:cubicBezTo>
                <a:cubicBezTo>
                  <a:pt x="4031934" y="5732460"/>
                  <a:pt x="4019782" y="5747511"/>
                  <a:pt x="3984558" y="5760720"/>
                </a:cubicBezTo>
                <a:cubicBezTo>
                  <a:pt x="3972791" y="5765133"/>
                  <a:pt x="3960066" y="5766412"/>
                  <a:pt x="3947982" y="5769864"/>
                </a:cubicBezTo>
                <a:cubicBezTo>
                  <a:pt x="3836125" y="5801823"/>
                  <a:pt x="4030278" y="5748528"/>
                  <a:pt x="3883974" y="5797296"/>
                </a:cubicBezTo>
                <a:cubicBezTo>
                  <a:pt x="3832163" y="5814566"/>
                  <a:pt x="3806605" y="5815519"/>
                  <a:pt x="3755958" y="5824728"/>
                </a:cubicBezTo>
                <a:cubicBezTo>
                  <a:pt x="3740667" y="5827508"/>
                  <a:pt x="3725410" y="5830501"/>
                  <a:pt x="3710238" y="5833872"/>
                </a:cubicBezTo>
                <a:cubicBezTo>
                  <a:pt x="3697970" y="5836598"/>
                  <a:pt x="3685985" y="5840551"/>
                  <a:pt x="3673662" y="5843016"/>
                </a:cubicBezTo>
                <a:cubicBezTo>
                  <a:pt x="3655482" y="5846652"/>
                  <a:pt x="3637086" y="5849112"/>
                  <a:pt x="3618798" y="5852160"/>
                </a:cubicBezTo>
                <a:cubicBezTo>
                  <a:pt x="3523904" y="5915422"/>
                  <a:pt x="3670804" y="5819128"/>
                  <a:pt x="3554790" y="5888736"/>
                </a:cubicBezTo>
                <a:cubicBezTo>
                  <a:pt x="3535943" y="5900044"/>
                  <a:pt x="3520778" y="5918361"/>
                  <a:pt x="3499926" y="5925312"/>
                </a:cubicBezTo>
                <a:lnTo>
                  <a:pt x="3417630" y="5952744"/>
                </a:lnTo>
                <a:cubicBezTo>
                  <a:pt x="3399342" y="5958840"/>
                  <a:pt x="3381781" y="5967863"/>
                  <a:pt x="3362766" y="5971032"/>
                </a:cubicBezTo>
                <a:cubicBezTo>
                  <a:pt x="3286643" y="5983719"/>
                  <a:pt x="3326256" y="5977554"/>
                  <a:pt x="3243894" y="5989320"/>
                </a:cubicBezTo>
                <a:cubicBezTo>
                  <a:pt x="3109782" y="5983224"/>
                  <a:pt x="2973982" y="5993103"/>
                  <a:pt x="2841558" y="5971032"/>
                </a:cubicBezTo>
                <a:cubicBezTo>
                  <a:pt x="2787776" y="5962068"/>
                  <a:pt x="2739922" y="5929148"/>
                  <a:pt x="2695254" y="5897880"/>
                </a:cubicBezTo>
                <a:cubicBezTo>
                  <a:pt x="2664774" y="5876544"/>
                  <a:pt x="2633578" y="5856195"/>
                  <a:pt x="2603814" y="5833872"/>
                </a:cubicBezTo>
                <a:cubicBezTo>
                  <a:pt x="2584769" y="5819589"/>
                  <a:pt x="2568202" y="5802154"/>
                  <a:pt x="2548950" y="5788152"/>
                </a:cubicBezTo>
                <a:cubicBezTo>
                  <a:pt x="2534577" y="5777699"/>
                  <a:pt x="2517603" y="5771173"/>
                  <a:pt x="2503230" y="5760720"/>
                </a:cubicBezTo>
                <a:cubicBezTo>
                  <a:pt x="2414354" y="5696083"/>
                  <a:pt x="2480240" y="5737540"/>
                  <a:pt x="2411790" y="5678424"/>
                </a:cubicBezTo>
                <a:cubicBezTo>
                  <a:pt x="2357740" y="5631744"/>
                  <a:pt x="2302217" y="5586797"/>
                  <a:pt x="2247198" y="5541264"/>
                </a:cubicBezTo>
                <a:cubicBezTo>
                  <a:pt x="2213824" y="5513644"/>
                  <a:pt x="2177246" y="5489600"/>
                  <a:pt x="2146614" y="5458968"/>
                </a:cubicBezTo>
                <a:cubicBezTo>
                  <a:pt x="2128326" y="5440680"/>
                  <a:pt x="2112717" y="5419247"/>
                  <a:pt x="2091750" y="5404104"/>
                </a:cubicBezTo>
                <a:cubicBezTo>
                  <a:pt x="2057422" y="5379312"/>
                  <a:pt x="2016712" y="5364379"/>
                  <a:pt x="1982022" y="5340096"/>
                </a:cubicBezTo>
                <a:cubicBezTo>
                  <a:pt x="1951542" y="5318760"/>
                  <a:pt x="1920072" y="5298773"/>
                  <a:pt x="1890582" y="5276088"/>
                </a:cubicBezTo>
                <a:cubicBezTo>
                  <a:pt x="1880332" y="5268203"/>
                  <a:pt x="1873673" y="5256172"/>
                  <a:pt x="1863150" y="5248656"/>
                </a:cubicBezTo>
                <a:cubicBezTo>
                  <a:pt x="1812447" y="5212440"/>
                  <a:pt x="1838033" y="5250971"/>
                  <a:pt x="1789998" y="5202936"/>
                </a:cubicBezTo>
                <a:cubicBezTo>
                  <a:pt x="1782227" y="5195165"/>
                  <a:pt x="1779481" y="5183275"/>
                  <a:pt x="1771710" y="5175504"/>
                </a:cubicBezTo>
                <a:cubicBezTo>
                  <a:pt x="1760934" y="5164728"/>
                  <a:pt x="1746929" y="5157723"/>
                  <a:pt x="1735134" y="5148072"/>
                </a:cubicBezTo>
                <a:cubicBezTo>
                  <a:pt x="1713385" y="5130277"/>
                  <a:pt x="1691775" y="5112268"/>
                  <a:pt x="1671126" y="5093208"/>
                </a:cubicBezTo>
                <a:cubicBezTo>
                  <a:pt x="1652122" y="5075666"/>
                  <a:pt x="1630608" y="5059863"/>
                  <a:pt x="1616262" y="5038344"/>
                </a:cubicBezTo>
                <a:cubicBezTo>
                  <a:pt x="1610166" y="5029200"/>
                  <a:pt x="1605745" y="5018683"/>
                  <a:pt x="1597974" y="5010912"/>
                </a:cubicBezTo>
                <a:cubicBezTo>
                  <a:pt x="1500585" y="4913523"/>
                  <a:pt x="1647970" y="5085032"/>
                  <a:pt x="1543110" y="4965192"/>
                </a:cubicBezTo>
                <a:cubicBezTo>
                  <a:pt x="1530258" y="4950504"/>
                  <a:pt x="1520334" y="4933272"/>
                  <a:pt x="1506534" y="4919472"/>
                </a:cubicBezTo>
                <a:cubicBezTo>
                  <a:pt x="1486663" y="4899601"/>
                  <a:pt x="1462989" y="4883868"/>
                  <a:pt x="1442526" y="4864608"/>
                </a:cubicBezTo>
                <a:cubicBezTo>
                  <a:pt x="1411137" y="4835065"/>
                  <a:pt x="1381566" y="4803648"/>
                  <a:pt x="1351086" y="4773168"/>
                </a:cubicBezTo>
                <a:cubicBezTo>
                  <a:pt x="1341942" y="4764024"/>
                  <a:pt x="1334414" y="4752909"/>
                  <a:pt x="1323654" y="4745736"/>
                </a:cubicBezTo>
                <a:cubicBezTo>
                  <a:pt x="1264722" y="4706448"/>
                  <a:pt x="1327481" y="4750878"/>
                  <a:pt x="1241358" y="4672584"/>
                </a:cubicBezTo>
                <a:cubicBezTo>
                  <a:pt x="1226917" y="4659456"/>
                  <a:pt x="1208876" y="4650349"/>
                  <a:pt x="1195638" y="4636008"/>
                </a:cubicBezTo>
                <a:cubicBezTo>
                  <a:pt x="1090516" y="4522126"/>
                  <a:pt x="1171414" y="4580234"/>
                  <a:pt x="1104198" y="4535424"/>
                </a:cubicBezTo>
                <a:lnTo>
                  <a:pt x="939606" y="4315968"/>
                </a:lnTo>
                <a:cubicBezTo>
                  <a:pt x="930462" y="4303776"/>
                  <a:pt x="920628" y="4292072"/>
                  <a:pt x="912174" y="4279392"/>
                </a:cubicBezTo>
                <a:cubicBezTo>
                  <a:pt x="899982" y="4261104"/>
                  <a:pt x="891140" y="4240070"/>
                  <a:pt x="875598" y="4224528"/>
                </a:cubicBezTo>
                <a:cubicBezTo>
                  <a:pt x="836043" y="4184973"/>
                  <a:pt x="814768" y="4166876"/>
                  <a:pt x="784158" y="4105656"/>
                </a:cubicBezTo>
                <a:cubicBezTo>
                  <a:pt x="778062" y="4093464"/>
                  <a:pt x="772883" y="4080769"/>
                  <a:pt x="765870" y="4069080"/>
                </a:cubicBezTo>
                <a:cubicBezTo>
                  <a:pt x="745423" y="4035002"/>
                  <a:pt x="719635" y="4004041"/>
                  <a:pt x="701862" y="3968496"/>
                </a:cubicBezTo>
                <a:cubicBezTo>
                  <a:pt x="695766" y="3956304"/>
                  <a:pt x="689110" y="3944376"/>
                  <a:pt x="683574" y="3931920"/>
                </a:cubicBezTo>
                <a:cubicBezTo>
                  <a:pt x="676908" y="3916921"/>
                  <a:pt x="673557" y="3900378"/>
                  <a:pt x="665286" y="3886200"/>
                </a:cubicBezTo>
                <a:cubicBezTo>
                  <a:pt x="652075" y="3863552"/>
                  <a:pt x="634806" y="3843528"/>
                  <a:pt x="619566" y="3822192"/>
                </a:cubicBezTo>
                <a:cubicBezTo>
                  <a:pt x="608068" y="3787697"/>
                  <a:pt x="605288" y="3771338"/>
                  <a:pt x="573846" y="3739896"/>
                </a:cubicBezTo>
                <a:cubicBezTo>
                  <a:pt x="564702" y="3730752"/>
                  <a:pt x="557174" y="3719637"/>
                  <a:pt x="546414" y="3712464"/>
                </a:cubicBezTo>
                <a:cubicBezTo>
                  <a:pt x="538394" y="3707117"/>
                  <a:pt x="527603" y="3707631"/>
                  <a:pt x="518982" y="3703320"/>
                </a:cubicBezTo>
                <a:cubicBezTo>
                  <a:pt x="509152" y="3698405"/>
                  <a:pt x="500694" y="3691128"/>
                  <a:pt x="491550" y="3685032"/>
                </a:cubicBezTo>
                <a:cubicBezTo>
                  <a:pt x="485454" y="3675888"/>
                  <a:pt x="480297" y="3666043"/>
                  <a:pt x="473262" y="3657600"/>
                </a:cubicBezTo>
                <a:cubicBezTo>
                  <a:pt x="464983" y="3647666"/>
                  <a:pt x="452841" y="3641034"/>
                  <a:pt x="445830" y="3630168"/>
                </a:cubicBezTo>
                <a:cubicBezTo>
                  <a:pt x="391703" y="3546271"/>
                  <a:pt x="325439" y="3467621"/>
                  <a:pt x="290382" y="3374136"/>
                </a:cubicBezTo>
                <a:cubicBezTo>
                  <a:pt x="272094" y="3325368"/>
                  <a:pt x="255433" y="3275959"/>
                  <a:pt x="235518" y="3227832"/>
                </a:cubicBezTo>
                <a:cubicBezTo>
                  <a:pt x="218832" y="3187507"/>
                  <a:pt x="196862" y="3149479"/>
                  <a:pt x="180654" y="3108960"/>
                </a:cubicBezTo>
                <a:cubicBezTo>
                  <a:pt x="71904" y="2837085"/>
                  <a:pt x="237342" y="3225624"/>
                  <a:pt x="153222" y="2990088"/>
                </a:cubicBezTo>
                <a:cubicBezTo>
                  <a:pt x="144053" y="2964414"/>
                  <a:pt x="128838" y="2941320"/>
                  <a:pt x="116646" y="2916936"/>
                </a:cubicBezTo>
                <a:cubicBezTo>
                  <a:pt x="113598" y="2901696"/>
                  <a:pt x="111062" y="2886345"/>
                  <a:pt x="107502" y="2871216"/>
                </a:cubicBezTo>
                <a:cubicBezTo>
                  <a:pt x="98867" y="2834517"/>
                  <a:pt x="80070" y="2761488"/>
                  <a:pt x="80070" y="2761488"/>
                </a:cubicBezTo>
                <a:cubicBezTo>
                  <a:pt x="77022" y="2734056"/>
                  <a:pt x="76339" y="2706257"/>
                  <a:pt x="70926" y="2679192"/>
                </a:cubicBezTo>
                <a:cubicBezTo>
                  <a:pt x="67145" y="2660289"/>
                  <a:pt x="56419" y="2643231"/>
                  <a:pt x="52638" y="2624328"/>
                </a:cubicBezTo>
                <a:lnTo>
                  <a:pt x="43494" y="2578608"/>
                </a:lnTo>
                <a:cubicBezTo>
                  <a:pt x="40446" y="2499360"/>
                  <a:pt x="33967" y="2420170"/>
                  <a:pt x="34350" y="2340864"/>
                </a:cubicBezTo>
                <a:cubicBezTo>
                  <a:pt x="37015" y="1789149"/>
                  <a:pt x="-55564" y="1226808"/>
                  <a:pt x="52638" y="685800"/>
                </a:cubicBezTo>
                <a:cubicBezTo>
                  <a:pt x="74617" y="575905"/>
                  <a:pt x="49746" y="706041"/>
                  <a:pt x="80070" y="493776"/>
                </a:cubicBezTo>
                <a:cubicBezTo>
                  <a:pt x="82268" y="478390"/>
                  <a:pt x="86659" y="463386"/>
                  <a:pt x="89214" y="448056"/>
                </a:cubicBezTo>
                <a:cubicBezTo>
                  <a:pt x="96956" y="401604"/>
                  <a:pt x="96727" y="381427"/>
                  <a:pt x="107502" y="338328"/>
                </a:cubicBezTo>
                <a:cubicBezTo>
                  <a:pt x="109840" y="328977"/>
                  <a:pt x="114555" y="320305"/>
                  <a:pt x="116646" y="310896"/>
                </a:cubicBezTo>
                <a:cubicBezTo>
                  <a:pt x="120668" y="292797"/>
                  <a:pt x="121768" y="274131"/>
                  <a:pt x="125790" y="256032"/>
                </a:cubicBezTo>
                <a:cubicBezTo>
                  <a:pt x="127881" y="246623"/>
                  <a:pt x="132596" y="237951"/>
                  <a:pt x="134934" y="228600"/>
                </a:cubicBezTo>
                <a:cubicBezTo>
                  <a:pt x="137744" y="217362"/>
                  <a:pt x="144264" y="170378"/>
                  <a:pt x="153222" y="155448"/>
                </a:cubicBezTo>
                <a:cubicBezTo>
                  <a:pt x="157657" y="148056"/>
                  <a:pt x="176082" y="173736"/>
                  <a:pt x="189798" y="182880"/>
                </a:cubicBezTo>
                <a:close/>
              </a:path>
            </a:pathLst>
          </a:custGeom>
          <a:noFill/>
          <a:ln>
            <a:solidFill>
              <a:srgbClr val="FAA5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50" name="Isosceles Triangle 49"/>
          <p:cNvSpPr/>
          <p:nvPr/>
        </p:nvSpPr>
        <p:spPr>
          <a:xfrm>
            <a:off x="2519363" y="141685"/>
            <a:ext cx="3781425" cy="763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 name="TextBox 1"/>
          <p:cNvSpPr txBox="1"/>
          <p:nvPr/>
        </p:nvSpPr>
        <p:spPr>
          <a:xfrm>
            <a:off x="2639338" y="2272094"/>
            <a:ext cx="215504" cy="307777"/>
          </a:xfrm>
          <a:prstGeom prst="rect">
            <a:avLst/>
          </a:prstGeom>
          <a:noFill/>
        </p:spPr>
        <p:txBody>
          <a:bodyPr wrap="square" rtlCol="0">
            <a:spAutoFit/>
          </a:bodyPr>
          <a:lstStyle/>
          <a:p>
            <a:r>
              <a:rPr lang="en-GB" sz="1400" dirty="0" smtClean="0"/>
              <a:t>A</a:t>
            </a:r>
            <a:endParaRPr lang="en-GB" sz="1400" dirty="0"/>
          </a:p>
        </p:txBody>
      </p:sp>
      <p:sp>
        <p:nvSpPr>
          <p:cNvPr id="57" name="TextBox 56"/>
          <p:cNvSpPr txBox="1"/>
          <p:nvPr/>
        </p:nvSpPr>
        <p:spPr>
          <a:xfrm>
            <a:off x="3183455" y="2287475"/>
            <a:ext cx="215504" cy="307777"/>
          </a:xfrm>
          <a:prstGeom prst="rect">
            <a:avLst/>
          </a:prstGeom>
          <a:noFill/>
        </p:spPr>
        <p:txBody>
          <a:bodyPr wrap="square" rtlCol="0">
            <a:spAutoFit/>
          </a:bodyPr>
          <a:lstStyle/>
          <a:p>
            <a:r>
              <a:rPr lang="en-GB" sz="1400" dirty="0" smtClean="0"/>
              <a:t>R</a:t>
            </a:r>
            <a:endParaRPr lang="en-GB" sz="1400" dirty="0"/>
          </a:p>
        </p:txBody>
      </p:sp>
      <p:sp>
        <p:nvSpPr>
          <p:cNvPr id="58" name="TextBox 57"/>
          <p:cNvSpPr txBox="1"/>
          <p:nvPr/>
        </p:nvSpPr>
        <p:spPr>
          <a:xfrm>
            <a:off x="3894534" y="2255341"/>
            <a:ext cx="215504" cy="307777"/>
          </a:xfrm>
          <a:prstGeom prst="rect">
            <a:avLst/>
          </a:prstGeom>
          <a:noFill/>
        </p:spPr>
        <p:txBody>
          <a:bodyPr wrap="square" rtlCol="0">
            <a:spAutoFit/>
          </a:bodyPr>
          <a:lstStyle/>
          <a:p>
            <a:r>
              <a:rPr lang="en-GB" sz="1400" dirty="0" smtClean="0"/>
              <a:t>A</a:t>
            </a:r>
            <a:endParaRPr lang="en-GB" sz="1400" dirty="0"/>
          </a:p>
        </p:txBody>
      </p:sp>
      <p:sp>
        <p:nvSpPr>
          <p:cNvPr id="59" name="TextBox 58"/>
          <p:cNvSpPr txBox="1"/>
          <p:nvPr/>
        </p:nvSpPr>
        <p:spPr>
          <a:xfrm>
            <a:off x="4470796" y="2264272"/>
            <a:ext cx="215504" cy="307777"/>
          </a:xfrm>
          <a:prstGeom prst="rect">
            <a:avLst/>
          </a:prstGeom>
          <a:noFill/>
        </p:spPr>
        <p:txBody>
          <a:bodyPr wrap="square" rtlCol="0">
            <a:spAutoFit/>
          </a:bodyPr>
          <a:lstStyle/>
          <a:p>
            <a:r>
              <a:rPr lang="en-GB" sz="1400" dirty="0" smtClean="0"/>
              <a:t>R</a:t>
            </a:r>
            <a:endParaRPr lang="en-GB" sz="1400" dirty="0"/>
          </a:p>
        </p:txBody>
      </p:sp>
    </p:spTree>
    <p:extLst>
      <p:ext uri="{BB962C8B-B14F-4D97-AF65-F5344CB8AC3E}">
        <p14:creationId xmlns:p14="http://schemas.microsoft.com/office/powerpoint/2010/main" val="343746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410209"/>
            <a:ext cx="8534400" cy="880802"/>
          </a:xfrm>
        </p:spPr>
        <p:txBody>
          <a:bodyPr/>
          <a:lstStyle/>
          <a:p>
            <a:r>
              <a:rPr lang="en-GB" cap="none" dirty="0"/>
              <a:t>Quick technical </a:t>
            </a:r>
          </a:p>
        </p:txBody>
      </p:sp>
      <p:sp>
        <p:nvSpPr>
          <p:cNvPr id="4" name="Subtitle 3"/>
          <p:cNvSpPr>
            <a:spLocks noGrp="1"/>
          </p:cNvSpPr>
          <p:nvPr>
            <p:ph type="subTitle" idx="1"/>
          </p:nvPr>
        </p:nvSpPr>
        <p:spPr>
          <a:xfrm>
            <a:off x="302349" y="4231009"/>
            <a:ext cx="8539302" cy="667268"/>
          </a:xfrm>
        </p:spPr>
        <p:txBody>
          <a:bodyPr/>
          <a:lstStyle/>
          <a:p>
            <a:r>
              <a:rPr lang="en-GB" cap="none" dirty="0"/>
              <a:t>round-up</a:t>
            </a:r>
          </a:p>
        </p:txBody>
      </p:sp>
    </p:spTree>
    <p:extLst>
      <p:ext uri="{BB962C8B-B14F-4D97-AF65-F5344CB8AC3E}">
        <p14:creationId xmlns:p14="http://schemas.microsoft.com/office/powerpoint/2010/main" val="17501582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3"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
        <p:nvSpPr>
          <p:cNvPr id="4" name="Rectangle 2"/>
          <p:cNvSpPr>
            <a:spLocks noChangeArrowheads="1"/>
          </p:cNvSpPr>
          <p:nvPr/>
        </p:nvSpPr>
        <p:spPr bwMode="auto">
          <a:xfrm>
            <a:off x="467544" y="233616"/>
            <a:ext cx="4968552"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Trustee Call / Zoom</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p:cNvSpPr txBox="1"/>
          <p:nvPr/>
        </p:nvSpPr>
        <p:spPr>
          <a:xfrm>
            <a:off x="1187624" y="1131590"/>
            <a:ext cx="7200800" cy="397031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Build rapport </a:t>
            </a:r>
          </a:p>
          <a:p>
            <a:pPr marL="285750" indent="-285750">
              <a:buFont typeface="Arial" panose="020B0604020202020204" pitchFamily="34" charset="0"/>
              <a:buChar char="•"/>
            </a:pPr>
            <a:r>
              <a:rPr lang="en-GB" sz="2400" dirty="0" smtClean="0"/>
              <a:t>Annie &amp; Rich Trustee journey</a:t>
            </a:r>
          </a:p>
          <a:p>
            <a:pPr marL="285750" indent="-285750">
              <a:buFont typeface="Arial" panose="020B0604020202020204" pitchFamily="34" charset="0"/>
              <a:buChar char="•"/>
            </a:pPr>
            <a:r>
              <a:rPr lang="en-GB" sz="2400" dirty="0" smtClean="0"/>
              <a:t>Reinforce Annie &amp; Rich Protection Portfolio</a:t>
            </a:r>
          </a:p>
          <a:p>
            <a:pPr marL="285750" indent="-285750">
              <a:buFont typeface="Arial" panose="020B0604020202020204" pitchFamily="34" charset="0"/>
              <a:buChar char="•"/>
            </a:pPr>
            <a:r>
              <a:rPr lang="en-GB" sz="2400" dirty="0" smtClean="0"/>
              <a:t>2 x Treasure Chests Sums Assured &amp; Premiums</a:t>
            </a:r>
          </a:p>
          <a:p>
            <a:pPr marL="285750" indent="-285750">
              <a:buFont typeface="Arial" panose="020B0604020202020204" pitchFamily="34" charset="0"/>
              <a:buChar char="•"/>
            </a:pPr>
            <a:r>
              <a:rPr lang="en-GB" sz="2400" dirty="0" smtClean="0"/>
              <a:t>3 </a:t>
            </a:r>
            <a:r>
              <a:rPr lang="en-GB" sz="2400" dirty="0" err="1" smtClean="0"/>
              <a:t>Keyholders</a:t>
            </a:r>
            <a:endParaRPr lang="en-GB" sz="2400" dirty="0" smtClean="0"/>
          </a:p>
          <a:p>
            <a:pPr marL="285750" indent="-285750">
              <a:buFont typeface="Arial" panose="020B0604020202020204" pitchFamily="34" charset="0"/>
              <a:buChar char="•"/>
            </a:pPr>
            <a:r>
              <a:rPr lang="en-GB" sz="2400" dirty="0" smtClean="0"/>
              <a:t>3 </a:t>
            </a:r>
            <a:r>
              <a:rPr lang="en-GB" sz="2400" dirty="0" err="1" smtClean="0"/>
              <a:t>Rs</a:t>
            </a:r>
            <a:r>
              <a:rPr lang="en-GB" sz="2400" dirty="0" smtClean="0"/>
              <a:t> and Trustee Guide, any questions?</a:t>
            </a:r>
          </a:p>
          <a:p>
            <a:pPr marL="285750" indent="-285750">
              <a:buFont typeface="Arial" panose="020B0604020202020204" pitchFamily="34" charset="0"/>
              <a:buChar char="•"/>
            </a:pPr>
            <a:r>
              <a:rPr lang="en-GB" sz="2400" dirty="0" smtClean="0"/>
              <a:t>Are you already a trustee?</a:t>
            </a:r>
          </a:p>
          <a:p>
            <a:pPr marL="285750" indent="-285750">
              <a:buFont typeface="Arial" panose="020B0604020202020204" pitchFamily="34" charset="0"/>
              <a:buChar char="•"/>
            </a:pPr>
            <a:r>
              <a:rPr lang="en-GB" sz="2400" dirty="0" smtClean="0"/>
              <a:t>Is your portfolio in trust?</a:t>
            </a:r>
          </a:p>
          <a:p>
            <a:pPr marL="285750" indent="-285750">
              <a:buFont typeface="Arial" panose="020B0604020202020204" pitchFamily="34" charset="0"/>
              <a:buChar char="•"/>
            </a:pPr>
            <a:r>
              <a:rPr lang="en-GB" sz="2400" dirty="0" smtClean="0"/>
              <a:t>Free trust audit offer</a:t>
            </a:r>
            <a:endParaRPr lang="en-GB" sz="3200" dirty="0" smtClean="0"/>
          </a:p>
          <a:p>
            <a:pPr marL="285750" indent="-285750">
              <a:buFont typeface="Arial" panose="020B0604020202020204" pitchFamily="34" charset="0"/>
              <a:buChar char="•"/>
            </a:pPr>
            <a:endParaRPr lang="en-GB" sz="3200" dirty="0"/>
          </a:p>
        </p:txBody>
      </p:sp>
      <p:sp>
        <p:nvSpPr>
          <p:cNvPr id="5" name="TextBox 4"/>
          <p:cNvSpPr txBox="1"/>
          <p:nvPr/>
        </p:nvSpPr>
        <p:spPr>
          <a:xfrm>
            <a:off x="1331640" y="4529218"/>
            <a:ext cx="4752528" cy="523220"/>
          </a:xfrm>
          <a:prstGeom prst="rect">
            <a:avLst/>
          </a:prstGeom>
          <a:noFill/>
        </p:spPr>
        <p:txBody>
          <a:bodyPr wrap="square" rtlCol="0">
            <a:spAutoFit/>
          </a:bodyPr>
          <a:lstStyle/>
          <a:p>
            <a:r>
              <a:rPr lang="en-GB" sz="2800" b="1" dirty="0" smtClean="0"/>
              <a:t>REPEAT PROCESS</a:t>
            </a:r>
            <a:endParaRPr lang="en-GB" sz="2800" b="1" dirty="0"/>
          </a:p>
        </p:txBody>
      </p:sp>
    </p:spTree>
    <p:extLst>
      <p:ext uri="{BB962C8B-B14F-4D97-AF65-F5344CB8AC3E}">
        <p14:creationId xmlns:p14="http://schemas.microsoft.com/office/powerpoint/2010/main" val="4371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3" action="ppaction://hlinksldjump"/>
          </p:cNvPr>
          <p:cNvSpPr txBox="1"/>
          <p:nvPr/>
        </p:nvSpPr>
        <p:spPr>
          <a:xfrm>
            <a:off x="8172400" y="4606162"/>
            <a:ext cx="936104" cy="369332"/>
          </a:xfrm>
          <a:prstGeom prst="rect">
            <a:avLst/>
          </a:prstGeom>
          <a:noFill/>
        </p:spPr>
        <p:txBody>
          <a:bodyPr wrap="square" rtlCol="0">
            <a:spAutoFit/>
          </a:bodyPr>
          <a:lstStyle/>
          <a:p>
            <a:r>
              <a:rPr lang="en-GB" dirty="0" smtClean="0"/>
              <a:t>Back</a:t>
            </a:r>
            <a:endParaRPr lang="en-GB" dirty="0"/>
          </a:p>
        </p:txBody>
      </p:sp>
      <p:sp>
        <p:nvSpPr>
          <p:cNvPr id="4" name="Rectangle 2"/>
          <p:cNvSpPr>
            <a:spLocks noChangeArrowheads="1"/>
          </p:cNvSpPr>
          <p:nvPr/>
        </p:nvSpPr>
        <p:spPr bwMode="auto">
          <a:xfrm>
            <a:off x="467544" y="233616"/>
            <a:ext cx="5688632"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Confirm Trustees / Client</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p:cNvSpPr txBox="1"/>
          <p:nvPr/>
        </p:nvSpPr>
        <p:spPr>
          <a:xfrm>
            <a:off x="1187624" y="1131590"/>
            <a:ext cx="7200800" cy="954107"/>
          </a:xfrm>
          <a:prstGeom prst="rect">
            <a:avLst/>
          </a:prstGeom>
          <a:noFill/>
        </p:spPr>
        <p:txBody>
          <a:bodyPr wrap="square" rtlCol="0">
            <a:spAutoFit/>
          </a:bodyPr>
          <a:lstStyle/>
          <a:p>
            <a:r>
              <a:rPr lang="en-GB" sz="2400" dirty="0" smtClean="0"/>
              <a:t>Email / Letters attached</a:t>
            </a:r>
            <a:endParaRPr lang="en-GB" sz="3200" dirty="0" smtClean="0"/>
          </a:p>
          <a:p>
            <a:pPr marL="285750" indent="-285750">
              <a:buFont typeface="Arial" panose="020B0604020202020204" pitchFamily="34" charset="0"/>
              <a:buChar char="•"/>
            </a:pPr>
            <a:endParaRPr lang="en-GB" sz="3200" dirty="0"/>
          </a:p>
        </p:txBody>
      </p:sp>
    </p:spTree>
    <p:extLst>
      <p:ext uri="{BB962C8B-B14F-4D97-AF65-F5344CB8AC3E}">
        <p14:creationId xmlns:p14="http://schemas.microsoft.com/office/powerpoint/2010/main" val="27303769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7544" y="233616"/>
            <a:ext cx="5688632" cy="231632"/>
          </a:xfrm>
          <a:prstGeom prst="rect">
            <a:avLst/>
          </a:prstGeom>
          <a:noFill/>
          <a:ln w="9525">
            <a:noFill/>
            <a:miter lim="800000"/>
            <a:headEnd/>
            <a:tailEnd/>
          </a:ln>
        </p:spPr>
        <p:txBody>
          <a:bodyPr lIns="98188" tIns="49094" rIns="98188" bIns="49094"/>
          <a:lstStyle/>
          <a:p>
            <a:pPr marL="566738" lvl="1" indent="-277813" defTabSz="952500" fontAlgn="base">
              <a:spcBef>
                <a:spcPct val="40000"/>
              </a:spcBef>
              <a:spcAft>
                <a:spcPct val="0"/>
              </a:spcAft>
              <a:buClr>
                <a:srgbClr val="1395CA"/>
              </a:buClr>
              <a:buSzPct val="65000"/>
            </a:pPr>
            <a:r>
              <a:rPr lang="en-GB" sz="3200" b="1" dirty="0" smtClean="0">
                <a:solidFill>
                  <a:schemeClr val="tx1">
                    <a:lumMod val="75000"/>
                    <a:lumOff val="25000"/>
                  </a:schemeClr>
                </a:solidFill>
                <a:latin typeface="Arial" panose="020B0604020202020204" pitchFamily="34" charset="0"/>
                <a:cs typeface="Arial" pitchFamily="34" charset="0"/>
              </a:rPr>
              <a:t>Ring </a:t>
            </a:r>
            <a:r>
              <a:rPr lang="en-GB" sz="3200" b="1" dirty="0">
                <a:solidFill>
                  <a:schemeClr val="tx1">
                    <a:lumMod val="75000"/>
                    <a:lumOff val="25000"/>
                  </a:schemeClr>
                </a:solidFill>
                <a:latin typeface="Arial" panose="020B0604020202020204" pitchFamily="34" charset="0"/>
                <a:cs typeface="Arial" pitchFamily="34" charset="0"/>
              </a:rPr>
              <a:t>F</a:t>
            </a:r>
            <a:r>
              <a:rPr lang="en-GB" sz="3200" b="1" dirty="0" smtClean="0">
                <a:solidFill>
                  <a:schemeClr val="tx1">
                    <a:lumMod val="75000"/>
                    <a:lumOff val="25000"/>
                  </a:schemeClr>
                </a:solidFill>
                <a:latin typeface="Arial" panose="020B0604020202020204" pitchFamily="34" charset="0"/>
                <a:cs typeface="Arial" pitchFamily="34" charset="0"/>
              </a:rPr>
              <a:t>encing Clients</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Box 2"/>
          <p:cNvSpPr txBox="1"/>
          <p:nvPr/>
        </p:nvSpPr>
        <p:spPr>
          <a:xfrm>
            <a:off x="1835696" y="1275606"/>
            <a:ext cx="5832648" cy="1200329"/>
          </a:xfrm>
          <a:prstGeom prst="rect">
            <a:avLst/>
          </a:prstGeom>
          <a:noFill/>
        </p:spPr>
        <p:txBody>
          <a:bodyPr wrap="square" rtlCol="0">
            <a:spAutoFit/>
          </a:bodyPr>
          <a:lstStyle/>
          <a:p>
            <a:r>
              <a:rPr lang="en-GB" dirty="0" smtClean="0"/>
              <a:t>Buildings &amp; Contents 	-   Barbed Wire Fence</a:t>
            </a:r>
          </a:p>
          <a:p>
            <a:r>
              <a:rPr lang="en-GB" dirty="0" smtClean="0"/>
              <a:t>Trust 		   	-   Electric Fence</a:t>
            </a:r>
          </a:p>
          <a:p>
            <a:r>
              <a:rPr lang="en-GB" dirty="0" smtClean="0"/>
              <a:t>Will 		   	-   Crocodile Infested Moat</a:t>
            </a:r>
          </a:p>
          <a:p>
            <a:r>
              <a:rPr lang="en-GB" dirty="0" smtClean="0"/>
              <a:t>Compulsory Annual Review    -   CCTV</a:t>
            </a:r>
            <a:endParaRPr lang="en-GB" dirty="0"/>
          </a:p>
        </p:txBody>
      </p:sp>
      <p:pic>
        <p:nvPicPr>
          <p:cNvPr id="1026" name="Picture 2" descr="Castle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2787774"/>
            <a:ext cx="2359836" cy="202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052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39425" y="-322624"/>
            <a:ext cx="4173135" cy="56997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6858" y="-2900"/>
            <a:ext cx="8071181" cy="5380062"/>
          </a:xfrm>
          <a:prstGeom prst="rect">
            <a:avLst/>
          </a:prstGeom>
        </p:spPr>
      </p:pic>
      <p:sp>
        <p:nvSpPr>
          <p:cNvPr id="2" name="Rectangle 1"/>
          <p:cNvSpPr/>
          <p:nvPr/>
        </p:nvSpPr>
        <p:spPr>
          <a:xfrm>
            <a:off x="0" y="0"/>
            <a:ext cx="9144000" cy="51470"/>
          </a:xfrm>
          <a:prstGeom prst="rect">
            <a:avLst/>
          </a:prstGeom>
          <a:solidFill>
            <a:srgbClr val="B4D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WHAT ARE YOU GONNA DO NOW? Poster | irahfabrero | Keep Calm-o-Mat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771550"/>
            <a:ext cx="3119438" cy="364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LionRoarHeavySnarl AT0137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9512" y="4515966"/>
            <a:ext cx="487363" cy="487363"/>
          </a:xfrm>
          <a:prstGeom prst="rect">
            <a:avLst/>
          </a:prstGeom>
        </p:spPr>
      </p:pic>
    </p:spTree>
    <p:extLst>
      <p:ext uri="{BB962C8B-B14F-4D97-AF65-F5344CB8AC3E}">
        <p14:creationId xmlns:p14="http://schemas.microsoft.com/office/powerpoint/2010/main" val="1362119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4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388" y="4011909"/>
            <a:ext cx="1989221" cy="878687"/>
          </a:xfrm>
          <a:prstGeom prst="rect">
            <a:avLst/>
          </a:prstGeom>
        </p:spPr>
      </p:pic>
      <p:sp>
        <p:nvSpPr>
          <p:cNvPr id="2" name="TextBox 1"/>
          <p:cNvSpPr txBox="1"/>
          <p:nvPr/>
        </p:nvSpPr>
        <p:spPr>
          <a:xfrm>
            <a:off x="2699792" y="123478"/>
            <a:ext cx="5040560" cy="923330"/>
          </a:xfrm>
          <a:prstGeom prst="rect">
            <a:avLst/>
          </a:prstGeom>
          <a:noFill/>
        </p:spPr>
        <p:txBody>
          <a:bodyPr wrap="square" rtlCol="0">
            <a:spAutoFit/>
          </a:bodyPr>
          <a:lstStyle/>
          <a:p>
            <a:r>
              <a:rPr lang="en-GB" sz="5400" dirty="0" smtClean="0">
                <a:solidFill>
                  <a:schemeClr val="bg1"/>
                </a:solidFill>
                <a:latin typeface="Arial" panose="020B0604020202020204" pitchFamily="34" charset="0"/>
                <a:cs typeface="Arial" panose="020B0604020202020204" pitchFamily="34" charset="0"/>
              </a:rPr>
              <a:t>Questions?</a:t>
            </a:r>
            <a:endParaRPr lang="en-GB"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4675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5.427"/>
  <p:tag name="ISPRING_SLIDE_ID" val="{4FE525DE-F447-441E-9034-48DE1EF5372C}"/>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5.427"/>
  <p:tag name="ISPRING_SLIDE_ID" val="{4FE525DE-F447-441E-9034-48DE1EF5372C}"/>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yal London 16.9 template">
  <a:themeElements>
    <a:clrScheme name="RLG">
      <a:dk1>
        <a:srgbClr val="8031A7"/>
      </a:dk1>
      <a:lt1>
        <a:sysClr val="window" lastClr="FFFFFF"/>
      </a:lt1>
      <a:dk2>
        <a:srgbClr val="5F5F5F"/>
      </a:dk2>
      <a:lt2>
        <a:srgbClr val="ECECEC"/>
      </a:lt2>
      <a:accent1>
        <a:srgbClr val="8031A7"/>
      </a:accent1>
      <a:accent2>
        <a:srgbClr val="BF98D3"/>
      </a:accent2>
      <a:accent3>
        <a:srgbClr val="FF5C39"/>
      </a:accent3>
      <a:accent4>
        <a:srgbClr val="FFAD9C"/>
      </a:accent4>
      <a:accent5>
        <a:srgbClr val="000000"/>
      </a:accent5>
      <a:accent6>
        <a:srgbClr val="808080"/>
      </a:accent6>
      <a:hlink>
        <a:srgbClr val="0000FF"/>
      </a:hlink>
      <a:folHlink>
        <a:srgbClr val="800080"/>
      </a:folHlink>
    </a:clrScheme>
    <a:fontScheme name="RLG">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t">
        <a:normAutofit/>
      </a:bodyPr>
      <a:lstStyle>
        <a:defPPr>
          <a:defRPr dirty="0" smtClean="0">
            <a:latin typeface="Arial Black" panose="020B0A04020102020204" pitchFamily="34" charset="0"/>
          </a:defRPr>
        </a:defPPr>
      </a:lst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3601</TotalTime>
  <Words>3734</Words>
  <Application>Microsoft Office PowerPoint</Application>
  <PresentationFormat>On-screen Show (16:9)</PresentationFormat>
  <Paragraphs>744</Paragraphs>
  <Slides>94</Slides>
  <Notes>20</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94</vt:i4>
      </vt:variant>
    </vt:vector>
  </HeadingPairs>
  <TitlesOfParts>
    <vt:vector size="109" baseType="lpstr">
      <vt:lpstr>Arial</vt:lpstr>
      <vt:lpstr>Arial Black</vt:lpstr>
      <vt:lpstr>Arial Nova</vt:lpstr>
      <vt:lpstr>Avenir Next LT Pro</vt:lpstr>
      <vt:lpstr>Bradley Hand ITC</vt:lpstr>
      <vt:lpstr>Calibri</vt:lpstr>
      <vt:lpstr>Calibri Light</vt:lpstr>
      <vt:lpstr>Georgia</vt:lpstr>
      <vt:lpstr>Vladimir Script</vt:lpstr>
      <vt:lpstr>Wingdings</vt:lpstr>
      <vt:lpstr>Custom Design</vt:lpstr>
      <vt:lpstr>1_Custom Design</vt:lpstr>
      <vt:lpstr>Office Theme</vt:lpstr>
      <vt:lpstr>Royal London 16.9 template</vt:lpstr>
      <vt:lpstr>1_Office Theme</vt:lpstr>
      <vt:lpstr>PowerPoint Presentation</vt:lpstr>
      <vt:lpstr>PowerPoint Presentation</vt:lpstr>
      <vt:lpstr>PowerPoint Presentation</vt:lpstr>
      <vt:lpstr>PowerPoint Presentation</vt:lpstr>
      <vt:lpstr>PowerPoint Presentation</vt:lpstr>
      <vt:lpstr>It’s all about </vt:lpstr>
      <vt:lpstr> It’s all about trust</vt:lpstr>
      <vt:lpstr>It’s all about trust</vt:lpstr>
      <vt:lpstr>Quick technical </vt:lpstr>
      <vt:lpstr>It’s all about trust(s)</vt:lpstr>
      <vt:lpstr>It’s all about trust(s)</vt:lpstr>
      <vt:lpstr>It’s all about trust(s)</vt:lpstr>
      <vt:lpstr>Trust</vt:lpstr>
      <vt:lpstr>It’s all about trust(s)</vt:lpstr>
      <vt:lpstr>It’s all about trust(s)</vt:lpstr>
      <vt:lpstr>It’s all about trust(s)</vt:lpstr>
      <vt:lpstr>Delays in </vt:lpstr>
      <vt:lpstr>It’s all about trust(s)</vt:lpstr>
      <vt:lpstr>It’s all about trust(s)</vt:lpstr>
      <vt:lpstr>It’s all about trust(s)</vt:lpstr>
      <vt:lpstr>It’s all about trust(s)</vt:lpstr>
      <vt:lpstr>It’s all about trust(s)</vt:lpstr>
      <vt:lpstr>It’s all about trust(s)</vt:lpstr>
      <vt:lpstr>It’s all about trust(s)</vt:lpstr>
      <vt:lpstr>It’s all about trust(s)</vt:lpstr>
      <vt:lpstr>It’s all about trust(s)</vt:lpstr>
      <vt:lpstr>PowerPoint Presentation</vt:lpstr>
      <vt:lpstr>it’s all about trust(s)</vt:lpstr>
      <vt:lpstr>Case</vt:lpstr>
      <vt:lpstr>It’s all about trust(s)</vt:lpstr>
      <vt:lpstr>It’s all about trust(s)</vt:lpstr>
      <vt:lpstr>It’s all about trust(s)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all about trust(s)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all about trust(s)</vt:lpstr>
      <vt:lpstr>It’s all about trust(s)</vt:lpstr>
      <vt:lpstr>Letter</vt:lpstr>
      <vt:lpstr>It’s all about trust(s)</vt:lpstr>
      <vt:lpstr>It’s all about trust(s)</vt:lpstr>
      <vt:lpstr>It’s all about trust(s)</vt:lpstr>
      <vt:lpstr>The Royal London</vt:lpstr>
      <vt:lpstr>It’s all about trust(s)</vt:lpstr>
      <vt:lpstr>It’s all about trust(s)</vt:lpstr>
      <vt:lpstr>It’s all about trust(s)</vt:lpstr>
      <vt:lpstr>It’s all about trust(s)</vt:lpstr>
      <vt:lpstr>It’s all about trust(s)</vt:lpstr>
      <vt:lpstr>Questions about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Bagley</dc:creator>
  <cp:lastModifiedBy>David Woodbridge</cp:lastModifiedBy>
  <cp:revision>238</cp:revision>
  <dcterms:created xsi:type="dcterms:W3CDTF">2014-05-02T11:11:42Z</dcterms:created>
  <dcterms:modified xsi:type="dcterms:W3CDTF">2020-05-11T14:49:44Z</dcterms:modified>
</cp:coreProperties>
</file>