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7"/>
    <a:srgbClr val="2D3548"/>
    <a:srgbClr val="D7B85E"/>
    <a:srgbClr val="FFFFFF"/>
    <a:srgbClr val="B19242"/>
    <a:srgbClr val="A8A1A6"/>
    <a:srgbClr val="909495"/>
    <a:srgbClr val="9F9F9F"/>
    <a:srgbClr val="A2A0A1"/>
    <a:srgbClr val="BDBB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7" d="100"/>
          <a:sy n="97" d="100"/>
        </p:scale>
        <p:origin x="41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gradFill>
                <a:gsLst>
                  <a:gs pos="0">
                    <a:srgbClr val="9F9F9F"/>
                  </a:gs>
                  <a:gs pos="12000">
                    <a:srgbClr val="BDBBBE"/>
                  </a:gs>
                  <a:gs pos="69000">
                    <a:srgbClr val="A8A1A6"/>
                  </a:gs>
                  <a:gs pos="97000">
                    <a:srgbClr val="909495"/>
                  </a:gs>
                </a:gsLst>
                <a:path path="shape">
                  <a:fillToRect l="50000" t="50000" r="50000" b="50000"/>
                </a:path>
              </a:gradFill>
              <a:ln w="19050">
                <a:solidFill>
                  <a:schemeClr val="lt1"/>
                </a:solidFill>
              </a:ln>
              <a:effectLst/>
            </c:spPr>
            <c:extLst>
              <c:ext xmlns:c16="http://schemas.microsoft.com/office/drawing/2014/chart" uri="{C3380CC4-5D6E-409C-BE32-E72D297353CC}">
                <c16:uniqueId val="{00000001-87E4-445F-9C52-76E855EC0EF3}"/>
              </c:ext>
            </c:extLst>
          </c:dPt>
          <c:dPt>
            <c:idx val="1"/>
            <c:bubble3D val="0"/>
            <c:spPr>
              <a:solidFill>
                <a:srgbClr val="2D3548"/>
              </a:solidFill>
              <a:ln w="19050">
                <a:solidFill>
                  <a:schemeClr val="lt1"/>
                </a:solidFill>
              </a:ln>
              <a:effectLst/>
            </c:spPr>
            <c:extLst>
              <c:ext xmlns:c16="http://schemas.microsoft.com/office/drawing/2014/chart" uri="{C3380CC4-5D6E-409C-BE32-E72D297353CC}">
                <c16:uniqueId val="{00000003-87E4-445F-9C52-76E855EC0EF3}"/>
              </c:ext>
            </c:extLst>
          </c:dPt>
          <c:dPt>
            <c:idx val="2"/>
            <c:bubble3D val="0"/>
            <c:spPr>
              <a:gradFill flip="none" rotWithShape="1">
                <a:gsLst>
                  <a:gs pos="0">
                    <a:srgbClr val="E5C560"/>
                  </a:gs>
                  <a:gs pos="23000">
                    <a:srgbClr val="CCAB4C"/>
                  </a:gs>
                  <a:gs pos="69000">
                    <a:srgbClr val="B39445"/>
                  </a:gs>
                  <a:gs pos="97000">
                    <a:srgbClr val="A78838"/>
                  </a:gs>
                </a:gsLst>
                <a:path path="shape">
                  <a:fillToRect l="50000" t="50000" r="50000" b="50000"/>
                </a:path>
                <a:tileRect/>
              </a:gradFill>
              <a:ln w="19050">
                <a:solidFill>
                  <a:schemeClr val="lt1"/>
                </a:solidFill>
              </a:ln>
              <a:effectLst/>
            </c:spPr>
            <c:extLst>
              <c:ext xmlns:c16="http://schemas.microsoft.com/office/drawing/2014/chart" uri="{C3380CC4-5D6E-409C-BE32-E72D297353CC}">
                <c16:uniqueId val="{00000005-87E4-445F-9C52-76E855EC0EF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7E4-445F-9C52-76E855EC0EF3}"/>
              </c:ext>
            </c:extLst>
          </c:dPt>
          <c:cat>
            <c:strRef>
              <c:f>Sheet1!$A$2:$A$5</c:f>
              <c:strCache>
                <c:ptCount val="3"/>
                <c:pt idx="0">
                  <c:v>1st Qtr</c:v>
                </c:pt>
                <c:pt idx="1">
                  <c:v>2nd Qtr</c:v>
                </c:pt>
                <c:pt idx="2">
                  <c:v>3rd Qtr</c:v>
                </c:pt>
              </c:strCache>
            </c:strRef>
          </c:cat>
          <c:val>
            <c:numRef>
              <c:f>Sheet1!$B$2:$B$5</c:f>
              <c:numCache>
                <c:formatCode>General</c:formatCode>
                <c:ptCount val="4"/>
                <c:pt idx="0">
                  <c:v>3.3332999999999999</c:v>
                </c:pt>
                <c:pt idx="1">
                  <c:v>3.3332999999999999</c:v>
                </c:pt>
                <c:pt idx="2">
                  <c:v>3.3332999999999999</c:v>
                </c:pt>
              </c:numCache>
            </c:numRef>
          </c:val>
          <c:extLst>
            <c:ext xmlns:c16="http://schemas.microsoft.com/office/drawing/2014/chart" uri="{C3380CC4-5D6E-409C-BE32-E72D297353CC}">
              <c16:uniqueId val="{00000008-87E4-445F-9C52-76E855EC0EF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gradFill>
                <a:gsLst>
                  <a:gs pos="0">
                    <a:srgbClr val="9F9F9F"/>
                  </a:gs>
                  <a:gs pos="12000">
                    <a:srgbClr val="BDBBBE"/>
                  </a:gs>
                  <a:gs pos="69000">
                    <a:srgbClr val="A8A1A6"/>
                  </a:gs>
                  <a:gs pos="97000">
                    <a:srgbClr val="909495"/>
                  </a:gs>
                </a:gsLst>
                <a:path path="shape">
                  <a:fillToRect l="50000" t="50000" r="50000" b="50000"/>
                </a:path>
              </a:gradFill>
              <a:ln w="19050">
                <a:solidFill>
                  <a:schemeClr val="lt1"/>
                </a:solidFill>
              </a:ln>
              <a:effectLst/>
            </c:spPr>
            <c:extLst>
              <c:ext xmlns:c16="http://schemas.microsoft.com/office/drawing/2014/chart" uri="{C3380CC4-5D6E-409C-BE32-E72D297353CC}">
                <c16:uniqueId val="{00000001-AB62-4360-8D3A-4B9594566499}"/>
              </c:ext>
            </c:extLst>
          </c:dPt>
          <c:dPt>
            <c:idx val="1"/>
            <c:bubble3D val="0"/>
            <c:spPr>
              <a:solidFill>
                <a:srgbClr val="2D3548"/>
              </a:solidFill>
              <a:ln w="19050">
                <a:solidFill>
                  <a:schemeClr val="lt1"/>
                </a:solidFill>
              </a:ln>
              <a:effectLst/>
            </c:spPr>
            <c:extLst>
              <c:ext xmlns:c16="http://schemas.microsoft.com/office/drawing/2014/chart" uri="{C3380CC4-5D6E-409C-BE32-E72D297353CC}">
                <c16:uniqueId val="{00000003-AB62-4360-8D3A-4B9594566499}"/>
              </c:ext>
            </c:extLst>
          </c:dPt>
          <c:dPt>
            <c:idx val="2"/>
            <c:bubble3D val="0"/>
            <c:spPr>
              <a:gradFill flip="none" rotWithShape="1">
                <a:gsLst>
                  <a:gs pos="0">
                    <a:srgbClr val="E5C560"/>
                  </a:gs>
                  <a:gs pos="23000">
                    <a:srgbClr val="CCAB4C"/>
                  </a:gs>
                  <a:gs pos="69000">
                    <a:srgbClr val="B39445"/>
                  </a:gs>
                  <a:gs pos="97000">
                    <a:srgbClr val="A78838"/>
                  </a:gs>
                </a:gsLst>
                <a:path path="shape">
                  <a:fillToRect l="50000" t="50000" r="50000" b="50000"/>
                </a:path>
                <a:tileRect/>
              </a:gradFill>
              <a:ln w="19050">
                <a:solidFill>
                  <a:schemeClr val="lt1"/>
                </a:solidFill>
              </a:ln>
              <a:effectLst/>
            </c:spPr>
            <c:extLst>
              <c:ext xmlns:c16="http://schemas.microsoft.com/office/drawing/2014/chart" uri="{C3380CC4-5D6E-409C-BE32-E72D297353CC}">
                <c16:uniqueId val="{00000005-AB62-4360-8D3A-4B959456649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B62-4360-8D3A-4B9594566499}"/>
              </c:ext>
            </c:extLst>
          </c:dPt>
          <c:cat>
            <c:strRef>
              <c:f>Sheet1!$A$2:$A$5</c:f>
              <c:strCache>
                <c:ptCount val="3"/>
                <c:pt idx="0">
                  <c:v>1st Qtr</c:v>
                </c:pt>
                <c:pt idx="1">
                  <c:v>2nd Qtr</c:v>
                </c:pt>
                <c:pt idx="2">
                  <c:v>3rd Qtr</c:v>
                </c:pt>
              </c:strCache>
            </c:strRef>
          </c:cat>
          <c:val>
            <c:numRef>
              <c:f>Sheet1!$B$2:$B$5</c:f>
              <c:numCache>
                <c:formatCode>General</c:formatCode>
                <c:ptCount val="4"/>
                <c:pt idx="0">
                  <c:v>3.3332999999999999</c:v>
                </c:pt>
                <c:pt idx="1">
                  <c:v>3.3332999999999999</c:v>
                </c:pt>
                <c:pt idx="2">
                  <c:v>3.3332999999999999</c:v>
                </c:pt>
              </c:numCache>
            </c:numRef>
          </c:val>
          <c:extLst>
            <c:ext xmlns:c16="http://schemas.microsoft.com/office/drawing/2014/chart" uri="{C3380CC4-5D6E-409C-BE32-E72D297353CC}">
              <c16:uniqueId val="{00000008-AB62-4360-8D3A-4B95945664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gradFill>
                <a:gsLst>
                  <a:gs pos="0">
                    <a:srgbClr val="9F9F9F"/>
                  </a:gs>
                  <a:gs pos="12000">
                    <a:srgbClr val="BDBBBE"/>
                  </a:gs>
                  <a:gs pos="69000">
                    <a:srgbClr val="A8A1A6"/>
                  </a:gs>
                  <a:gs pos="97000">
                    <a:srgbClr val="909495"/>
                  </a:gs>
                </a:gsLst>
                <a:path path="shape">
                  <a:fillToRect l="50000" t="50000" r="50000" b="50000"/>
                </a:path>
              </a:gradFill>
              <a:ln w="19050">
                <a:solidFill>
                  <a:schemeClr val="lt1"/>
                </a:solidFill>
              </a:ln>
              <a:effectLst/>
            </c:spPr>
            <c:extLst>
              <c:ext xmlns:c16="http://schemas.microsoft.com/office/drawing/2014/chart" uri="{C3380CC4-5D6E-409C-BE32-E72D297353CC}">
                <c16:uniqueId val="{00000003-E8CB-45B8-8A5C-F0BF7E1A5422}"/>
              </c:ext>
            </c:extLst>
          </c:dPt>
          <c:dPt>
            <c:idx val="1"/>
            <c:bubble3D val="0"/>
            <c:spPr>
              <a:solidFill>
                <a:srgbClr val="2D3548"/>
              </a:solidFill>
              <a:ln w="19050">
                <a:solidFill>
                  <a:schemeClr val="lt1"/>
                </a:solidFill>
              </a:ln>
              <a:effectLst/>
            </c:spPr>
            <c:extLst>
              <c:ext xmlns:c16="http://schemas.microsoft.com/office/drawing/2014/chart" uri="{C3380CC4-5D6E-409C-BE32-E72D297353CC}">
                <c16:uniqueId val="{00000001-E8CB-45B8-8A5C-F0BF7E1A5422}"/>
              </c:ext>
            </c:extLst>
          </c:dPt>
          <c:dPt>
            <c:idx val="2"/>
            <c:bubble3D val="0"/>
            <c:spPr>
              <a:gradFill flip="none" rotWithShape="1">
                <a:gsLst>
                  <a:gs pos="0">
                    <a:srgbClr val="E5C560"/>
                  </a:gs>
                  <a:gs pos="23000">
                    <a:srgbClr val="CCAB4C"/>
                  </a:gs>
                  <a:gs pos="69000">
                    <a:srgbClr val="B39445"/>
                  </a:gs>
                  <a:gs pos="97000">
                    <a:srgbClr val="A78838"/>
                  </a:gs>
                </a:gsLst>
                <a:path path="shape">
                  <a:fillToRect l="50000" t="50000" r="50000" b="50000"/>
                </a:path>
                <a:tileRect/>
              </a:gradFill>
              <a:ln w="19050">
                <a:solidFill>
                  <a:schemeClr val="lt1"/>
                </a:solidFill>
              </a:ln>
              <a:effectLst/>
            </c:spPr>
            <c:extLst>
              <c:ext xmlns:c16="http://schemas.microsoft.com/office/drawing/2014/chart" uri="{C3380CC4-5D6E-409C-BE32-E72D297353CC}">
                <c16:uniqueId val="{00000002-E8CB-45B8-8A5C-F0BF7E1A542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8D9-41BD-88E7-185E0C06A8C2}"/>
              </c:ext>
            </c:extLst>
          </c:dPt>
          <c:cat>
            <c:strRef>
              <c:f>Sheet1!$A$2:$A$5</c:f>
              <c:strCache>
                <c:ptCount val="3"/>
                <c:pt idx="0">
                  <c:v>1st Qtr</c:v>
                </c:pt>
                <c:pt idx="1">
                  <c:v>2nd Qtr</c:v>
                </c:pt>
                <c:pt idx="2">
                  <c:v>3rd Qtr</c:v>
                </c:pt>
              </c:strCache>
            </c:strRef>
          </c:cat>
          <c:val>
            <c:numRef>
              <c:f>Sheet1!$B$2:$B$5</c:f>
              <c:numCache>
                <c:formatCode>General</c:formatCode>
                <c:ptCount val="4"/>
                <c:pt idx="0">
                  <c:v>3.3332999999999999</c:v>
                </c:pt>
                <c:pt idx="1">
                  <c:v>3.3332999999999999</c:v>
                </c:pt>
                <c:pt idx="2">
                  <c:v>3.3332999999999999</c:v>
                </c:pt>
              </c:numCache>
            </c:numRef>
          </c:val>
          <c:extLst>
            <c:ext xmlns:c16="http://schemas.microsoft.com/office/drawing/2014/chart" uri="{C3380CC4-5D6E-409C-BE32-E72D297353CC}">
              <c16:uniqueId val="{00000000-E8CB-45B8-8A5C-F0BF7E1A542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gradFill>
                <a:gsLst>
                  <a:gs pos="0">
                    <a:srgbClr val="9F9F9F"/>
                  </a:gs>
                  <a:gs pos="12000">
                    <a:srgbClr val="BDBBBE"/>
                  </a:gs>
                  <a:gs pos="69000">
                    <a:srgbClr val="A8A1A6"/>
                  </a:gs>
                  <a:gs pos="97000">
                    <a:srgbClr val="909495"/>
                  </a:gs>
                </a:gsLst>
                <a:path path="shape">
                  <a:fillToRect l="50000" t="50000" r="50000" b="50000"/>
                </a:path>
              </a:gradFill>
              <a:ln w="19050">
                <a:solidFill>
                  <a:schemeClr val="lt1"/>
                </a:solidFill>
              </a:ln>
              <a:effectLst/>
            </c:spPr>
            <c:extLst>
              <c:ext xmlns:c16="http://schemas.microsoft.com/office/drawing/2014/chart" uri="{C3380CC4-5D6E-409C-BE32-E72D297353CC}">
                <c16:uniqueId val="{00000001-74BD-45BE-B229-3647360121BD}"/>
              </c:ext>
            </c:extLst>
          </c:dPt>
          <c:dPt>
            <c:idx val="1"/>
            <c:bubble3D val="0"/>
            <c:spPr>
              <a:solidFill>
                <a:srgbClr val="2D3548"/>
              </a:solidFill>
              <a:ln w="19050">
                <a:solidFill>
                  <a:schemeClr val="lt1"/>
                </a:solidFill>
              </a:ln>
              <a:effectLst/>
            </c:spPr>
            <c:extLst>
              <c:ext xmlns:c16="http://schemas.microsoft.com/office/drawing/2014/chart" uri="{C3380CC4-5D6E-409C-BE32-E72D297353CC}">
                <c16:uniqueId val="{00000003-74BD-45BE-B229-3647360121BD}"/>
              </c:ext>
            </c:extLst>
          </c:dPt>
          <c:dPt>
            <c:idx val="2"/>
            <c:bubble3D val="0"/>
            <c:spPr>
              <a:gradFill flip="none" rotWithShape="1">
                <a:gsLst>
                  <a:gs pos="0">
                    <a:srgbClr val="E5C560"/>
                  </a:gs>
                  <a:gs pos="23000">
                    <a:srgbClr val="CCAB4C"/>
                  </a:gs>
                  <a:gs pos="69000">
                    <a:srgbClr val="B39445"/>
                  </a:gs>
                  <a:gs pos="97000">
                    <a:srgbClr val="A78838"/>
                  </a:gs>
                </a:gsLst>
                <a:path path="shape">
                  <a:fillToRect l="50000" t="50000" r="50000" b="50000"/>
                </a:path>
                <a:tileRect/>
              </a:gradFill>
              <a:ln w="19050">
                <a:solidFill>
                  <a:schemeClr val="lt1"/>
                </a:solidFill>
              </a:ln>
              <a:effectLst/>
            </c:spPr>
            <c:extLst>
              <c:ext xmlns:c16="http://schemas.microsoft.com/office/drawing/2014/chart" uri="{C3380CC4-5D6E-409C-BE32-E72D297353CC}">
                <c16:uniqueId val="{00000005-74BD-45BE-B229-3647360121B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4BD-45BE-B229-3647360121BD}"/>
              </c:ext>
            </c:extLst>
          </c:dPt>
          <c:cat>
            <c:strRef>
              <c:f>Sheet1!$A$2:$A$5</c:f>
              <c:strCache>
                <c:ptCount val="3"/>
                <c:pt idx="0">
                  <c:v>1st Qtr</c:v>
                </c:pt>
                <c:pt idx="1">
                  <c:v>2nd Qtr</c:v>
                </c:pt>
                <c:pt idx="2">
                  <c:v>3rd Qtr</c:v>
                </c:pt>
              </c:strCache>
            </c:strRef>
          </c:cat>
          <c:val>
            <c:numRef>
              <c:f>Sheet1!$B$2:$B$5</c:f>
              <c:numCache>
                <c:formatCode>General</c:formatCode>
                <c:ptCount val="4"/>
                <c:pt idx="0">
                  <c:v>3.3332999999999999</c:v>
                </c:pt>
                <c:pt idx="1">
                  <c:v>3.3332999999999999</c:v>
                </c:pt>
                <c:pt idx="2">
                  <c:v>3.3332999999999999</c:v>
                </c:pt>
              </c:numCache>
            </c:numRef>
          </c:val>
          <c:extLst>
            <c:ext xmlns:c16="http://schemas.microsoft.com/office/drawing/2014/chart" uri="{C3380CC4-5D6E-409C-BE32-E72D297353CC}">
              <c16:uniqueId val="{00000008-74BD-45BE-B229-3647360121B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FEE68A-3305-431C-9769-00C5F52BEB20}"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190625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FEE68A-3305-431C-9769-00C5F52BEB20}"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2699466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FEE68A-3305-431C-9769-00C5F52BEB20}"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3792758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FEE68A-3305-431C-9769-00C5F52BEB20}"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2014129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EE68A-3305-431C-9769-00C5F52BEB20}"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1873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FEE68A-3305-431C-9769-00C5F52BEB20}"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1037517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FEE68A-3305-431C-9769-00C5F52BEB20}"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4126440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FEE68A-3305-431C-9769-00C5F52BEB20}"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348307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EE68A-3305-431C-9769-00C5F52BEB20}"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2110766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FEE68A-3305-431C-9769-00C5F52BEB20}"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233338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FEE68A-3305-431C-9769-00C5F52BEB20}"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20CD7-AE51-44B9-BFFD-2524C4179B21}" type="slidenum">
              <a:rPr lang="en-GB" smtClean="0"/>
              <a:t>‹#›</a:t>
            </a:fld>
            <a:endParaRPr lang="en-GB"/>
          </a:p>
        </p:txBody>
      </p:sp>
    </p:spTree>
    <p:extLst>
      <p:ext uri="{BB962C8B-B14F-4D97-AF65-F5344CB8AC3E}">
        <p14:creationId xmlns:p14="http://schemas.microsoft.com/office/powerpoint/2010/main" val="143386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EE68A-3305-431C-9769-00C5F52BEB20}" type="datetimeFigureOut">
              <a:rPr lang="en-GB" smtClean="0"/>
              <a:t>15/04/2020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20CD7-AE51-44B9-BFFD-2524C4179B21}" type="slidenum">
              <a:rPr lang="en-GB" smtClean="0"/>
              <a:t>‹#›</a:t>
            </a:fld>
            <a:endParaRPr lang="en-GB"/>
          </a:p>
        </p:txBody>
      </p:sp>
    </p:spTree>
    <p:extLst>
      <p:ext uri="{BB962C8B-B14F-4D97-AF65-F5344CB8AC3E}">
        <p14:creationId xmlns:p14="http://schemas.microsoft.com/office/powerpoint/2010/main" val="122621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image" Target="../media/image2.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117BA1A-A462-4A48-B0C8-D2E93DF8FD17}"/>
              </a:ext>
            </a:extLst>
          </p:cNvPr>
          <p:cNvSpPr/>
          <p:nvPr/>
        </p:nvSpPr>
        <p:spPr>
          <a:xfrm>
            <a:off x="-19958" y="0"/>
            <a:ext cx="3039293" cy="6858000"/>
          </a:xfrm>
          <a:prstGeom prst="rect">
            <a:avLst/>
          </a:prstGeom>
          <a:solidFill>
            <a:srgbClr val="2D35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dirty="0"/>
          </a:p>
        </p:txBody>
      </p:sp>
      <p:sp>
        <p:nvSpPr>
          <p:cNvPr id="10" name="Rectangle 9">
            <a:extLst>
              <a:ext uri="{FF2B5EF4-FFF2-40B4-BE49-F238E27FC236}">
                <a16:creationId xmlns:a16="http://schemas.microsoft.com/office/drawing/2014/main" id="{11095C86-B5E9-4CD4-A2E7-DE1FB6C18793}"/>
              </a:ext>
            </a:extLst>
          </p:cNvPr>
          <p:cNvSpPr/>
          <p:nvPr/>
        </p:nvSpPr>
        <p:spPr>
          <a:xfrm>
            <a:off x="0" y="6032572"/>
            <a:ext cx="9144000" cy="825428"/>
          </a:xfrm>
          <a:prstGeom prst="rect">
            <a:avLst/>
          </a:prstGeom>
          <a:solidFill>
            <a:srgbClr val="2D35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dirty="0"/>
          </a:p>
        </p:txBody>
      </p:sp>
      <p:pic>
        <p:nvPicPr>
          <p:cNvPr id="16" name="Picture 15" descr="A close up of a logo&#10;&#10;Description automatically generated">
            <a:extLst>
              <a:ext uri="{FF2B5EF4-FFF2-40B4-BE49-F238E27FC236}">
                <a16:creationId xmlns:a16="http://schemas.microsoft.com/office/drawing/2014/main" id="{3519E3C6-C4ED-4252-AC30-70876A60CAE4}"/>
              </a:ext>
            </a:extLst>
          </p:cNvPr>
          <p:cNvPicPr>
            <a:picLocks noChangeAspect="1"/>
          </p:cNvPicPr>
          <p:nvPr/>
        </p:nvPicPr>
        <p:blipFill rotWithShape="1">
          <a:blip r:embed="rId2">
            <a:extLst>
              <a:ext uri="{28A0092B-C50C-407E-A947-70E740481C1C}">
                <a14:useLocalDpi xmlns:a14="http://schemas.microsoft.com/office/drawing/2010/main" val="0"/>
              </a:ext>
            </a:extLst>
          </a:blip>
          <a:srcRect l="26799" t="33395" r="29287" b="42875"/>
          <a:stretch/>
        </p:blipFill>
        <p:spPr>
          <a:xfrm>
            <a:off x="4095573" y="6146202"/>
            <a:ext cx="938519" cy="507166"/>
          </a:xfrm>
          <a:prstGeom prst="rect">
            <a:avLst/>
          </a:prstGeom>
        </p:spPr>
      </p:pic>
      <p:sp>
        <p:nvSpPr>
          <p:cNvPr id="17" name="TextBox 16">
            <a:extLst>
              <a:ext uri="{FF2B5EF4-FFF2-40B4-BE49-F238E27FC236}">
                <a16:creationId xmlns:a16="http://schemas.microsoft.com/office/drawing/2014/main" id="{8AAA1998-BE80-42C6-A1A9-9AF41D9EEFDC}"/>
              </a:ext>
            </a:extLst>
          </p:cNvPr>
          <p:cNvSpPr txBox="1"/>
          <p:nvPr/>
        </p:nvSpPr>
        <p:spPr>
          <a:xfrm>
            <a:off x="3019335" y="4699651"/>
            <a:ext cx="3022921" cy="1446550"/>
          </a:xfrm>
          <a:prstGeom prst="rect">
            <a:avLst/>
          </a:prstGeom>
          <a:noFill/>
        </p:spPr>
        <p:txBody>
          <a:bodyPr wrap="square" rtlCol="0">
            <a:spAutoFit/>
          </a:bodyPr>
          <a:lstStyle/>
          <a:p>
            <a:pPr algn="ctr"/>
            <a:r>
              <a:rPr lang="en-GB" sz="1400" dirty="0">
                <a:solidFill>
                  <a:srgbClr val="2D3548"/>
                </a:solidFill>
                <a:latin typeface="Avenir Next LT Pro" panose="020B0504020202020204" pitchFamily="34" charset="0"/>
              </a:rPr>
              <a:t>202 Oakbrook Road</a:t>
            </a:r>
          </a:p>
          <a:p>
            <a:pPr algn="ctr"/>
            <a:r>
              <a:rPr lang="en-GB" sz="1400" dirty="0">
                <a:solidFill>
                  <a:srgbClr val="2D3548"/>
                </a:solidFill>
                <a:latin typeface="Avenir Next LT Pro" panose="020B0504020202020204" pitchFamily="34" charset="0"/>
              </a:rPr>
              <a:t>Sheffield, S11 7ED</a:t>
            </a:r>
          </a:p>
          <a:p>
            <a:pPr algn="ctr"/>
            <a:endParaRPr lang="en-GB" sz="1400" dirty="0">
              <a:solidFill>
                <a:srgbClr val="2D3548"/>
              </a:solidFill>
              <a:latin typeface="Avenir Next LT Pro" panose="020B0504020202020204" pitchFamily="34" charset="0"/>
            </a:endParaRPr>
          </a:p>
          <a:p>
            <a:pPr algn="ctr"/>
            <a:r>
              <a:rPr lang="en-GB" sz="1400" dirty="0">
                <a:solidFill>
                  <a:srgbClr val="2D3548"/>
                </a:solidFill>
                <a:latin typeface="Avenir Next LT Pro" panose="020B0504020202020204" pitchFamily="34" charset="0"/>
              </a:rPr>
              <a:t>Telephone: 0114 229 1900</a:t>
            </a:r>
          </a:p>
          <a:p>
            <a:pPr algn="ctr"/>
            <a:r>
              <a:rPr lang="en-GB" sz="1400" dirty="0">
                <a:solidFill>
                  <a:srgbClr val="2D3548"/>
                </a:solidFill>
                <a:latin typeface="Avenir Next LT Pro" panose="020B0504020202020204" pitchFamily="34" charset="0"/>
              </a:rPr>
              <a:t>Web: www.optimumfs.co.uk</a:t>
            </a:r>
          </a:p>
          <a:p>
            <a:pPr algn="ctr"/>
            <a:endParaRPr lang="en-GB" dirty="0"/>
          </a:p>
        </p:txBody>
      </p:sp>
      <p:sp>
        <p:nvSpPr>
          <p:cNvPr id="18" name="TextBox 17">
            <a:extLst>
              <a:ext uri="{FF2B5EF4-FFF2-40B4-BE49-F238E27FC236}">
                <a16:creationId xmlns:a16="http://schemas.microsoft.com/office/drawing/2014/main" id="{D502FDD9-53EB-4C7B-B30D-98B571206B23}"/>
              </a:ext>
            </a:extLst>
          </p:cNvPr>
          <p:cNvSpPr txBox="1"/>
          <p:nvPr/>
        </p:nvSpPr>
        <p:spPr>
          <a:xfrm>
            <a:off x="-3584" y="-1"/>
            <a:ext cx="3022919" cy="7571303"/>
          </a:xfrm>
          <a:prstGeom prst="rect">
            <a:avLst/>
          </a:prstGeom>
          <a:noFill/>
        </p:spPr>
        <p:txBody>
          <a:bodyPr wrap="square" rtlCol="0">
            <a:spAutoFit/>
          </a:bodyPr>
          <a:lstStyle/>
          <a:p>
            <a:endParaRPr lang="en-GB" sz="2000" dirty="0">
              <a:solidFill>
                <a:srgbClr val="B9B9B7"/>
              </a:solidFill>
              <a:latin typeface="Avenir Next LT Pro" panose="020B0504020202020204" pitchFamily="34" charset="0"/>
            </a:endParaRPr>
          </a:p>
          <a:p>
            <a:r>
              <a:rPr lang="en-GB" sz="2000" dirty="0">
                <a:solidFill>
                  <a:srgbClr val="B9B9B7"/>
                </a:solidFill>
                <a:latin typeface="Avenir Next LT Pro" panose="020B0504020202020204" pitchFamily="34" charset="0"/>
              </a:rPr>
              <a:t>By putting your personal protection policies in trust, you can make sure the </a:t>
            </a:r>
            <a:r>
              <a:rPr lang="en-GB" sz="2000" dirty="0">
                <a:solidFill>
                  <a:srgbClr val="AB8636"/>
                </a:solidFill>
                <a:latin typeface="Avenir Next LT Pro" panose="020B0504020202020204" pitchFamily="34" charset="0"/>
              </a:rPr>
              <a:t>r</a:t>
            </a:r>
            <a:r>
              <a:rPr lang="en-GB" sz="2000" dirty="0">
                <a:solidFill>
                  <a:srgbClr val="AC8C3F"/>
                </a:solidFill>
                <a:latin typeface="Avenir Next LT Pro" panose="020B0504020202020204" pitchFamily="34" charset="0"/>
              </a:rPr>
              <a:t>i</a:t>
            </a:r>
            <a:r>
              <a:rPr lang="en-GB" sz="2000" dirty="0">
                <a:solidFill>
                  <a:srgbClr val="B99F40"/>
                </a:solidFill>
                <a:latin typeface="Avenir Next LT Pro" panose="020B0504020202020204" pitchFamily="34" charset="0"/>
              </a:rPr>
              <a:t>g</a:t>
            </a:r>
            <a:r>
              <a:rPr lang="en-GB" sz="2000" dirty="0">
                <a:solidFill>
                  <a:srgbClr val="D7B85E"/>
                </a:solidFill>
                <a:latin typeface="Avenir Next LT Pro" panose="020B0504020202020204" pitchFamily="34" charset="0"/>
              </a:rPr>
              <a:t>h</a:t>
            </a:r>
            <a:r>
              <a:rPr lang="en-GB" sz="2000" dirty="0">
                <a:solidFill>
                  <a:srgbClr val="E2BF63"/>
                </a:solidFill>
                <a:latin typeface="Avenir Next LT Pro" panose="020B0504020202020204" pitchFamily="34" charset="0"/>
              </a:rPr>
              <a:t>t </a:t>
            </a:r>
            <a:r>
              <a:rPr lang="en-GB" sz="2000" dirty="0">
                <a:solidFill>
                  <a:srgbClr val="E4C163"/>
                </a:solidFill>
                <a:latin typeface="Avenir Next LT Pro" panose="020B0504020202020204" pitchFamily="34" charset="0"/>
              </a:rPr>
              <a:t>m</a:t>
            </a:r>
            <a:r>
              <a:rPr lang="en-GB" sz="2000" dirty="0">
                <a:solidFill>
                  <a:srgbClr val="D6B55D"/>
                </a:solidFill>
                <a:latin typeface="Avenir Next LT Pro" panose="020B0504020202020204" pitchFamily="34" charset="0"/>
              </a:rPr>
              <a:t>o</a:t>
            </a:r>
            <a:r>
              <a:rPr lang="en-GB" sz="2000" dirty="0">
                <a:solidFill>
                  <a:srgbClr val="BF9A52"/>
                </a:solidFill>
                <a:latin typeface="Avenir Next LT Pro" panose="020B0504020202020204" pitchFamily="34" charset="0"/>
              </a:rPr>
              <a:t>n</a:t>
            </a:r>
            <a:r>
              <a:rPr lang="en-GB" sz="2000" dirty="0">
                <a:solidFill>
                  <a:srgbClr val="AD9244"/>
                </a:solidFill>
                <a:latin typeface="Avenir Next LT Pro" panose="020B0504020202020204" pitchFamily="34" charset="0"/>
              </a:rPr>
              <a:t>e</a:t>
            </a:r>
            <a:r>
              <a:rPr lang="en-GB" sz="2000" dirty="0">
                <a:solidFill>
                  <a:srgbClr val="AC8536"/>
                </a:solidFill>
                <a:latin typeface="Avenir Next LT Pro" panose="020B0504020202020204" pitchFamily="34" charset="0"/>
              </a:rPr>
              <a:t>y </a:t>
            </a:r>
            <a:r>
              <a:rPr lang="en-GB" sz="2000" dirty="0">
                <a:solidFill>
                  <a:srgbClr val="B9B9B7"/>
                </a:solidFill>
                <a:latin typeface="Avenir Next LT Pro" panose="020B0504020202020204" pitchFamily="34" charset="0"/>
              </a:rPr>
              <a:t>makes it into the </a:t>
            </a:r>
            <a:r>
              <a:rPr lang="en-GB" sz="2000" dirty="0">
                <a:solidFill>
                  <a:srgbClr val="AB8636"/>
                </a:solidFill>
                <a:latin typeface="Avenir Next LT Pro" panose="020B0504020202020204" pitchFamily="34" charset="0"/>
              </a:rPr>
              <a:t>r</a:t>
            </a:r>
            <a:r>
              <a:rPr lang="en-GB" sz="2000" dirty="0">
                <a:solidFill>
                  <a:srgbClr val="AC8C3F"/>
                </a:solidFill>
                <a:latin typeface="Avenir Next LT Pro" panose="020B0504020202020204" pitchFamily="34" charset="0"/>
              </a:rPr>
              <a:t>i</a:t>
            </a:r>
            <a:r>
              <a:rPr lang="en-GB" sz="2000" dirty="0">
                <a:solidFill>
                  <a:srgbClr val="B99F40"/>
                </a:solidFill>
                <a:latin typeface="Avenir Next LT Pro" panose="020B0504020202020204" pitchFamily="34" charset="0"/>
              </a:rPr>
              <a:t>g</a:t>
            </a:r>
            <a:r>
              <a:rPr lang="en-GB" sz="2000" dirty="0">
                <a:solidFill>
                  <a:srgbClr val="D7B85E"/>
                </a:solidFill>
                <a:latin typeface="Avenir Next LT Pro" panose="020B0504020202020204" pitchFamily="34" charset="0"/>
              </a:rPr>
              <a:t>h</a:t>
            </a:r>
            <a:r>
              <a:rPr lang="en-GB" sz="2000" dirty="0">
                <a:solidFill>
                  <a:srgbClr val="E2BF63"/>
                </a:solidFill>
                <a:latin typeface="Avenir Next LT Pro" panose="020B0504020202020204" pitchFamily="34" charset="0"/>
              </a:rPr>
              <a:t>t </a:t>
            </a:r>
            <a:r>
              <a:rPr lang="en-GB" sz="2000" dirty="0">
                <a:solidFill>
                  <a:srgbClr val="E4C163"/>
                </a:solidFill>
                <a:latin typeface="Avenir Next LT Pro" panose="020B0504020202020204" pitchFamily="34" charset="0"/>
              </a:rPr>
              <a:t>h</a:t>
            </a:r>
            <a:r>
              <a:rPr lang="en-GB" sz="2000" dirty="0">
                <a:solidFill>
                  <a:srgbClr val="D6B55D"/>
                </a:solidFill>
                <a:latin typeface="Avenir Next LT Pro" panose="020B0504020202020204" pitchFamily="34" charset="0"/>
              </a:rPr>
              <a:t>a</a:t>
            </a:r>
            <a:r>
              <a:rPr lang="en-GB" sz="2000" dirty="0">
                <a:solidFill>
                  <a:srgbClr val="BF9A52"/>
                </a:solidFill>
                <a:latin typeface="Avenir Next LT Pro" panose="020B0504020202020204" pitchFamily="34" charset="0"/>
              </a:rPr>
              <a:t>n</a:t>
            </a:r>
            <a:r>
              <a:rPr lang="en-GB" sz="2000" dirty="0">
                <a:solidFill>
                  <a:srgbClr val="AD9244"/>
                </a:solidFill>
                <a:latin typeface="Avenir Next LT Pro" panose="020B0504020202020204" pitchFamily="34" charset="0"/>
              </a:rPr>
              <a:t>d</a:t>
            </a:r>
            <a:r>
              <a:rPr lang="en-GB" sz="2000" dirty="0">
                <a:solidFill>
                  <a:srgbClr val="AC8536"/>
                </a:solidFill>
                <a:latin typeface="Avenir Next LT Pro" panose="020B0504020202020204" pitchFamily="34" charset="0"/>
              </a:rPr>
              <a:t>s </a:t>
            </a:r>
            <a:r>
              <a:rPr lang="en-GB" sz="2000" dirty="0">
                <a:solidFill>
                  <a:srgbClr val="B9B9B7"/>
                </a:solidFill>
                <a:latin typeface="Avenir Next LT Pro" panose="020B0504020202020204" pitchFamily="34" charset="0"/>
              </a:rPr>
              <a:t>at the </a:t>
            </a:r>
            <a:r>
              <a:rPr lang="en-GB" sz="2000" dirty="0">
                <a:solidFill>
                  <a:srgbClr val="AB8636"/>
                </a:solidFill>
                <a:latin typeface="Avenir Next LT Pro" panose="020B0504020202020204" pitchFamily="34" charset="0"/>
              </a:rPr>
              <a:t>r</a:t>
            </a:r>
            <a:r>
              <a:rPr lang="en-GB" sz="2000" dirty="0">
                <a:solidFill>
                  <a:srgbClr val="AC8C3F"/>
                </a:solidFill>
                <a:latin typeface="Avenir Next LT Pro" panose="020B0504020202020204" pitchFamily="34" charset="0"/>
              </a:rPr>
              <a:t>i</a:t>
            </a:r>
            <a:r>
              <a:rPr lang="en-GB" sz="2000" dirty="0">
                <a:solidFill>
                  <a:srgbClr val="B99F40"/>
                </a:solidFill>
                <a:latin typeface="Avenir Next LT Pro" panose="020B0504020202020204" pitchFamily="34" charset="0"/>
              </a:rPr>
              <a:t>g</a:t>
            </a:r>
            <a:r>
              <a:rPr lang="en-GB" sz="2000" dirty="0">
                <a:solidFill>
                  <a:srgbClr val="D7B85E"/>
                </a:solidFill>
                <a:latin typeface="Avenir Next LT Pro" panose="020B0504020202020204" pitchFamily="34" charset="0"/>
              </a:rPr>
              <a:t>h</a:t>
            </a:r>
            <a:r>
              <a:rPr lang="en-GB" sz="2000" dirty="0">
                <a:solidFill>
                  <a:srgbClr val="E2BF63"/>
                </a:solidFill>
                <a:latin typeface="Avenir Next LT Pro" panose="020B0504020202020204" pitchFamily="34" charset="0"/>
              </a:rPr>
              <a:t>t </a:t>
            </a:r>
            <a:r>
              <a:rPr lang="en-GB" sz="2000" dirty="0">
                <a:solidFill>
                  <a:srgbClr val="E4C163"/>
                </a:solidFill>
                <a:latin typeface="Avenir Next LT Pro" panose="020B0504020202020204" pitchFamily="34" charset="0"/>
              </a:rPr>
              <a:t>t</a:t>
            </a:r>
            <a:r>
              <a:rPr lang="en-GB" sz="2000" dirty="0">
                <a:solidFill>
                  <a:srgbClr val="D6B55D"/>
                </a:solidFill>
                <a:latin typeface="Avenir Next LT Pro" panose="020B0504020202020204" pitchFamily="34" charset="0"/>
              </a:rPr>
              <a:t>i</a:t>
            </a:r>
            <a:r>
              <a:rPr lang="en-GB" sz="2000" dirty="0">
                <a:solidFill>
                  <a:srgbClr val="BF9A52"/>
                </a:solidFill>
                <a:latin typeface="Avenir Next LT Pro" panose="020B0504020202020204" pitchFamily="34" charset="0"/>
              </a:rPr>
              <a:t>m</a:t>
            </a:r>
            <a:r>
              <a:rPr lang="en-GB" sz="2000" dirty="0">
                <a:solidFill>
                  <a:srgbClr val="AD9244"/>
                </a:solidFill>
                <a:latin typeface="Avenir Next LT Pro" panose="020B0504020202020204" pitchFamily="34" charset="0"/>
              </a:rPr>
              <a:t>e</a:t>
            </a:r>
            <a:r>
              <a:rPr lang="en-GB" sz="2000" dirty="0">
                <a:solidFill>
                  <a:srgbClr val="B9B9B7"/>
                </a:solidFill>
                <a:latin typeface="Avenir Next LT Pro" panose="020B0504020202020204" pitchFamily="34" charset="0"/>
              </a:rPr>
              <a:t>.</a:t>
            </a:r>
          </a:p>
          <a:p>
            <a:endParaRPr lang="en-GB" sz="2000" dirty="0">
              <a:solidFill>
                <a:srgbClr val="B9B9B7"/>
              </a:solidFill>
              <a:latin typeface="Avenir Next LT Pro" panose="020B0504020202020204" pitchFamily="34" charset="0"/>
            </a:endParaRPr>
          </a:p>
          <a:p>
            <a:r>
              <a:rPr lang="en-GB" sz="1200" dirty="0">
                <a:solidFill>
                  <a:srgbClr val="B9B9B7"/>
                </a:solidFill>
                <a:latin typeface="Avenir Next LT Pro" panose="020B0504020202020204" pitchFamily="34" charset="0"/>
              </a:rPr>
              <a:t>If we told you about a product that:</a:t>
            </a:r>
          </a:p>
          <a:p>
            <a:pPr marL="171450" indent="-171450">
              <a:buClr>
                <a:srgbClr val="D7B85E"/>
              </a:buClr>
              <a:buFont typeface="Arial" panose="020B0604020202020204" pitchFamily="34" charset="0"/>
              <a:buChar char="•"/>
            </a:pPr>
            <a:r>
              <a:rPr lang="en-GB" sz="1050" dirty="0">
                <a:solidFill>
                  <a:srgbClr val="B9B9B7"/>
                </a:solidFill>
                <a:latin typeface="Avenir Next LT Pro" panose="020B0504020202020204" pitchFamily="34" charset="0"/>
              </a:rPr>
              <a:t>was free</a:t>
            </a:r>
          </a:p>
          <a:p>
            <a:pPr marL="171450" indent="-171450">
              <a:buClr>
                <a:srgbClr val="D7B85E"/>
              </a:buClr>
              <a:buFont typeface="Arial" panose="020B0604020202020204" pitchFamily="34" charset="0"/>
              <a:buChar char="•"/>
            </a:pPr>
            <a:r>
              <a:rPr lang="en-GB" sz="1050" dirty="0">
                <a:solidFill>
                  <a:srgbClr val="B9B9B7"/>
                </a:solidFill>
                <a:latin typeface="Avenir Next LT Pro" panose="020B0504020202020204" pitchFamily="34" charset="0"/>
              </a:rPr>
              <a:t>could save you 40p in every £1</a:t>
            </a:r>
          </a:p>
          <a:p>
            <a:pPr marL="171450" indent="-171450">
              <a:buClr>
                <a:srgbClr val="D7B85E"/>
              </a:buClr>
              <a:buFont typeface="Arial" panose="020B0604020202020204" pitchFamily="34" charset="0"/>
              <a:buChar char="•"/>
            </a:pPr>
            <a:r>
              <a:rPr lang="en-GB" sz="1050" dirty="0">
                <a:solidFill>
                  <a:srgbClr val="B9B9B7"/>
                </a:solidFill>
                <a:latin typeface="Avenir Next LT Pro" panose="020B0504020202020204" pitchFamily="34" charset="0"/>
              </a:rPr>
              <a:t>could save you months of legal wrangling</a:t>
            </a:r>
          </a:p>
          <a:p>
            <a:pPr>
              <a:buClr>
                <a:srgbClr val="D7B85E"/>
              </a:buClr>
            </a:pPr>
            <a:endParaRPr lang="en-GB" sz="1050" dirty="0">
              <a:solidFill>
                <a:srgbClr val="B9B9B7"/>
              </a:solidFill>
              <a:latin typeface="Avenir Next LT Pro" panose="020B0504020202020204" pitchFamily="34" charset="0"/>
            </a:endParaRPr>
          </a:p>
          <a:p>
            <a:pPr>
              <a:buClr>
                <a:srgbClr val="D7B85E"/>
              </a:buClr>
            </a:pPr>
            <a:r>
              <a:rPr lang="en-GB" sz="1200" dirty="0">
                <a:solidFill>
                  <a:srgbClr val="B9B9B7"/>
                </a:solidFill>
                <a:latin typeface="Avenir Next LT Pro" panose="020B0504020202020204" pitchFamily="34" charset="0"/>
              </a:rPr>
              <a:t>Would you be interested?</a:t>
            </a:r>
          </a:p>
          <a:p>
            <a:pPr>
              <a:buClr>
                <a:srgbClr val="D7B85E"/>
              </a:buClr>
            </a:pPr>
            <a:endParaRPr lang="en-GB" sz="1200" dirty="0">
              <a:solidFill>
                <a:srgbClr val="B9B9B7"/>
              </a:solidFill>
              <a:latin typeface="Avenir Next LT Pro" panose="020B0504020202020204" pitchFamily="34" charset="0"/>
            </a:endParaRPr>
          </a:p>
          <a:p>
            <a:pPr>
              <a:buClr>
                <a:srgbClr val="D7B85E"/>
              </a:buClr>
            </a:pPr>
            <a:r>
              <a:rPr lang="en-GB" sz="1200" dirty="0">
                <a:solidFill>
                  <a:srgbClr val="B9B9B7"/>
                </a:solidFill>
                <a:latin typeface="Avenir Next LT Pro" panose="020B0504020202020204" pitchFamily="34" charset="0"/>
              </a:rPr>
              <a:t>That product is a trust. Putting your policy in a trust:</a:t>
            </a:r>
            <a:endParaRPr lang="en-GB" sz="1050" dirty="0">
              <a:solidFill>
                <a:srgbClr val="B9B9B7"/>
              </a:solidFill>
              <a:latin typeface="Avenir Next LT Pro" panose="020B0504020202020204" pitchFamily="34" charset="0"/>
            </a:endParaRPr>
          </a:p>
          <a:p>
            <a:pPr marL="171450" indent="-171450">
              <a:buClr>
                <a:srgbClr val="D7B85E"/>
              </a:buClr>
              <a:buFont typeface="Arial" panose="020B0604020202020204" pitchFamily="34" charset="0"/>
              <a:buChar char="•"/>
            </a:pPr>
            <a:r>
              <a:rPr lang="en-GB" sz="1050" dirty="0">
                <a:solidFill>
                  <a:srgbClr val="B9B9B7"/>
                </a:solidFill>
                <a:latin typeface="Avenir Next LT Pro" panose="020B0504020202020204" pitchFamily="34" charset="0"/>
              </a:rPr>
              <a:t>is free</a:t>
            </a:r>
          </a:p>
          <a:p>
            <a:pPr marL="171450" indent="-171450">
              <a:buClr>
                <a:srgbClr val="D7B85E"/>
              </a:buClr>
              <a:buFont typeface="Arial" panose="020B0604020202020204" pitchFamily="34" charset="0"/>
              <a:buChar char="•"/>
            </a:pPr>
            <a:r>
              <a:rPr lang="en-GB" sz="1050" dirty="0">
                <a:solidFill>
                  <a:srgbClr val="B9B9B7"/>
                </a:solidFill>
                <a:latin typeface="Avenir Next LT Pro" panose="020B0504020202020204" pitchFamily="34" charset="0"/>
              </a:rPr>
              <a:t>may save inheritance tax</a:t>
            </a:r>
          </a:p>
          <a:p>
            <a:pPr marL="171450" indent="-171450">
              <a:buClr>
                <a:srgbClr val="D7B85E"/>
              </a:buClr>
              <a:buFont typeface="Arial" panose="020B0604020202020204" pitchFamily="34" charset="0"/>
              <a:buChar char="•"/>
            </a:pPr>
            <a:r>
              <a:rPr lang="en-GB" sz="1050" dirty="0">
                <a:solidFill>
                  <a:srgbClr val="B9B9B7"/>
                </a:solidFill>
                <a:latin typeface="Avenir Next LT Pro" panose="020B0504020202020204" pitchFamily="34" charset="0"/>
              </a:rPr>
              <a:t>avoids probate delay</a:t>
            </a:r>
          </a:p>
          <a:p>
            <a:pPr>
              <a:buClr>
                <a:srgbClr val="D7B85E"/>
              </a:buClr>
            </a:pPr>
            <a:endParaRPr lang="en-GB" sz="1050" dirty="0">
              <a:solidFill>
                <a:srgbClr val="B9B9B7"/>
              </a:solidFill>
              <a:latin typeface="Avenir Next LT Pro" panose="020B0504020202020204" pitchFamily="34" charset="0"/>
            </a:endParaRPr>
          </a:p>
          <a:p>
            <a:pPr algn="ctr">
              <a:buClr>
                <a:srgbClr val="D7B85E"/>
              </a:buClr>
            </a:pPr>
            <a:endParaRPr lang="en-GB" sz="1200" dirty="0">
              <a:solidFill>
                <a:srgbClr val="B9B9B7"/>
              </a:solidFill>
              <a:latin typeface="Avenir Next LT Pro" panose="020B0504020202020204" pitchFamily="34" charset="0"/>
            </a:endParaRPr>
          </a:p>
          <a:p>
            <a:pPr algn="ctr">
              <a:buClr>
                <a:srgbClr val="D7B85E"/>
              </a:buClr>
            </a:pPr>
            <a:r>
              <a:rPr lang="en-GB" sz="1600" dirty="0">
                <a:solidFill>
                  <a:srgbClr val="B9B9B7"/>
                </a:solidFill>
                <a:latin typeface="Avenir Next LT Pro" panose="020B0504020202020204" pitchFamily="34" charset="0"/>
              </a:rPr>
              <a:t>Give yourself complete peace of mind. Call and speak to us today about the essential benefits of putting </a:t>
            </a:r>
            <a:r>
              <a:rPr lang="en-GB" sz="1600" dirty="0">
                <a:solidFill>
                  <a:srgbClr val="AB8636"/>
                </a:solidFill>
                <a:latin typeface="Avenir Next LT Pro" panose="020B0504020202020204" pitchFamily="34" charset="0"/>
              </a:rPr>
              <a:t>y</a:t>
            </a:r>
            <a:r>
              <a:rPr lang="en-GB" sz="1600" dirty="0">
                <a:solidFill>
                  <a:srgbClr val="B99F40"/>
                </a:solidFill>
                <a:latin typeface="Avenir Next LT Pro" panose="020B0504020202020204" pitchFamily="34" charset="0"/>
              </a:rPr>
              <a:t>o</a:t>
            </a:r>
            <a:r>
              <a:rPr lang="en-GB" sz="1600" dirty="0">
                <a:solidFill>
                  <a:srgbClr val="D7B85E"/>
                </a:solidFill>
                <a:latin typeface="Avenir Next LT Pro" panose="020B0504020202020204" pitchFamily="34" charset="0"/>
              </a:rPr>
              <a:t>u</a:t>
            </a:r>
            <a:r>
              <a:rPr lang="en-GB" sz="1600" dirty="0">
                <a:solidFill>
                  <a:srgbClr val="BF9A52"/>
                </a:solidFill>
                <a:latin typeface="Avenir Next LT Pro" panose="020B0504020202020204" pitchFamily="34" charset="0"/>
              </a:rPr>
              <a:t>r </a:t>
            </a:r>
            <a:r>
              <a:rPr lang="en-GB" sz="1600" dirty="0">
                <a:solidFill>
                  <a:srgbClr val="B9B9B7"/>
                </a:solidFill>
                <a:latin typeface="Avenir Next LT Pro" panose="020B0504020202020204" pitchFamily="34" charset="0"/>
              </a:rPr>
              <a:t>personal protection policies in a trust.</a:t>
            </a:r>
          </a:p>
          <a:p>
            <a:endParaRPr lang="en-GB" dirty="0">
              <a:solidFill>
                <a:srgbClr val="AC8536"/>
              </a:solidFill>
              <a:latin typeface="Avenir Next LT Pro" panose="020B0504020202020204" pitchFamily="34" charset="0"/>
            </a:endParaRPr>
          </a:p>
          <a:p>
            <a:endParaRPr lang="en-GB" dirty="0">
              <a:solidFill>
                <a:srgbClr val="AC8536"/>
              </a:solidFill>
              <a:latin typeface="Avenir Next LT Pro" panose="020B0504020202020204" pitchFamily="34" charset="0"/>
            </a:endParaRPr>
          </a:p>
          <a:p>
            <a:endParaRPr lang="en-GB" dirty="0"/>
          </a:p>
        </p:txBody>
      </p:sp>
      <p:graphicFrame>
        <p:nvGraphicFramePr>
          <p:cNvPr id="20" name="Chart 19">
            <a:extLst>
              <a:ext uri="{FF2B5EF4-FFF2-40B4-BE49-F238E27FC236}">
                <a16:creationId xmlns:a16="http://schemas.microsoft.com/office/drawing/2014/main" id="{68739373-CFA3-43B3-A882-5520C763BABB}"/>
              </a:ext>
            </a:extLst>
          </p:cNvPr>
          <p:cNvGraphicFramePr/>
          <p:nvPr>
            <p:extLst>
              <p:ext uri="{D42A27DB-BD31-4B8C-83A1-F6EECF244321}">
                <p14:modId xmlns:p14="http://schemas.microsoft.com/office/powerpoint/2010/main" val="3790904536"/>
              </p:ext>
            </p:extLst>
          </p:nvPr>
        </p:nvGraphicFramePr>
        <p:xfrm>
          <a:off x="6139413" y="2570328"/>
          <a:ext cx="3022921" cy="2389476"/>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a:extLst>
              <a:ext uri="{FF2B5EF4-FFF2-40B4-BE49-F238E27FC236}">
                <a16:creationId xmlns:a16="http://schemas.microsoft.com/office/drawing/2014/main" id="{4B0F3F39-07E2-4E2F-A5D8-1E92C4556DCB}"/>
              </a:ext>
            </a:extLst>
          </p:cNvPr>
          <p:cNvSpPr txBox="1"/>
          <p:nvPr/>
        </p:nvSpPr>
        <p:spPr>
          <a:xfrm>
            <a:off x="7878675" y="3042150"/>
            <a:ext cx="573833" cy="830997"/>
          </a:xfrm>
          <a:prstGeom prst="rect">
            <a:avLst/>
          </a:prstGeom>
          <a:noFill/>
        </p:spPr>
        <p:txBody>
          <a:bodyPr wrap="square" rtlCol="0">
            <a:spAutoFit/>
          </a:bodyPr>
          <a:lstStyle/>
          <a:p>
            <a:r>
              <a:rPr lang="en-GB" sz="4800" dirty="0">
                <a:solidFill>
                  <a:srgbClr val="2D3548"/>
                </a:solidFill>
                <a:latin typeface="Arial Nova" panose="020B0504020202020204" pitchFamily="34" charset="0"/>
              </a:rPr>
              <a:t>£</a:t>
            </a:r>
          </a:p>
        </p:txBody>
      </p:sp>
      <p:pic>
        <p:nvPicPr>
          <p:cNvPr id="22" name="Picture 21">
            <a:extLst>
              <a:ext uri="{FF2B5EF4-FFF2-40B4-BE49-F238E27FC236}">
                <a16:creationId xmlns:a16="http://schemas.microsoft.com/office/drawing/2014/main" id="{6177014A-EE8C-4D6C-BD6C-DEC006DF650C}"/>
              </a:ext>
            </a:extLst>
          </p:cNvPr>
          <p:cNvPicPr>
            <a:picLocks noChangeAspect="1"/>
          </p:cNvPicPr>
          <p:nvPr/>
        </p:nvPicPr>
        <p:blipFill>
          <a:blip r:embed="rId4"/>
          <a:stretch>
            <a:fillRect/>
          </a:stretch>
        </p:blipFill>
        <p:spPr>
          <a:xfrm>
            <a:off x="6889323" y="3200746"/>
            <a:ext cx="573833" cy="573833"/>
          </a:xfrm>
          <a:prstGeom prst="rect">
            <a:avLst/>
          </a:prstGeom>
        </p:spPr>
      </p:pic>
      <p:pic>
        <p:nvPicPr>
          <p:cNvPr id="23" name="Picture 22">
            <a:extLst>
              <a:ext uri="{FF2B5EF4-FFF2-40B4-BE49-F238E27FC236}">
                <a16:creationId xmlns:a16="http://schemas.microsoft.com/office/drawing/2014/main" id="{A6317BD0-4452-48FA-A49E-44195D66F545}"/>
              </a:ext>
            </a:extLst>
          </p:cNvPr>
          <p:cNvPicPr>
            <a:picLocks noChangeAspect="1"/>
          </p:cNvPicPr>
          <p:nvPr/>
        </p:nvPicPr>
        <p:blipFill>
          <a:blip r:embed="rId5"/>
          <a:stretch>
            <a:fillRect/>
          </a:stretch>
        </p:blipFill>
        <p:spPr>
          <a:xfrm>
            <a:off x="7098812" y="3811041"/>
            <a:ext cx="1103472" cy="1103472"/>
          </a:xfrm>
          <a:prstGeom prst="rect">
            <a:avLst/>
          </a:prstGeom>
        </p:spPr>
      </p:pic>
      <p:sp>
        <p:nvSpPr>
          <p:cNvPr id="24" name="Rectangle 23">
            <a:extLst>
              <a:ext uri="{FF2B5EF4-FFF2-40B4-BE49-F238E27FC236}">
                <a16:creationId xmlns:a16="http://schemas.microsoft.com/office/drawing/2014/main" id="{6A00933A-DEC7-4A1C-B9D8-8C3E72202FCF}"/>
              </a:ext>
            </a:extLst>
          </p:cNvPr>
          <p:cNvSpPr/>
          <p:nvPr/>
        </p:nvSpPr>
        <p:spPr>
          <a:xfrm>
            <a:off x="6123041" y="0"/>
            <a:ext cx="3039293" cy="1635290"/>
          </a:xfrm>
          <a:prstGeom prst="rect">
            <a:avLst/>
          </a:prstGeom>
          <a:solidFill>
            <a:srgbClr val="2D35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dirty="0"/>
          </a:p>
        </p:txBody>
      </p:sp>
      <p:pic>
        <p:nvPicPr>
          <p:cNvPr id="25" name="Picture 24" descr="A close up of a logo&#10;&#10;Description automatically generated">
            <a:extLst>
              <a:ext uri="{FF2B5EF4-FFF2-40B4-BE49-F238E27FC236}">
                <a16:creationId xmlns:a16="http://schemas.microsoft.com/office/drawing/2014/main" id="{64431400-56F6-4449-BBBA-82A0457C76BC}"/>
              </a:ext>
            </a:extLst>
          </p:cNvPr>
          <p:cNvPicPr>
            <a:picLocks noChangeAspect="1"/>
          </p:cNvPicPr>
          <p:nvPr/>
        </p:nvPicPr>
        <p:blipFill rotWithShape="1">
          <a:blip r:embed="rId2">
            <a:extLst>
              <a:ext uri="{28A0092B-C50C-407E-A947-70E740481C1C}">
                <a14:useLocalDpi xmlns:a14="http://schemas.microsoft.com/office/drawing/2010/main" val="0"/>
              </a:ext>
            </a:extLst>
          </a:blip>
          <a:srcRect l="26799" t="33395" r="29287" b="42875"/>
          <a:stretch/>
        </p:blipFill>
        <p:spPr>
          <a:xfrm>
            <a:off x="7161907" y="115978"/>
            <a:ext cx="938519" cy="507166"/>
          </a:xfrm>
          <a:prstGeom prst="rect">
            <a:avLst/>
          </a:prstGeom>
        </p:spPr>
      </p:pic>
      <p:sp>
        <p:nvSpPr>
          <p:cNvPr id="26" name="TextBox 25">
            <a:extLst>
              <a:ext uri="{FF2B5EF4-FFF2-40B4-BE49-F238E27FC236}">
                <a16:creationId xmlns:a16="http://schemas.microsoft.com/office/drawing/2014/main" id="{6392FC35-78AC-445A-9F4E-729A5DF1B7C2}"/>
              </a:ext>
            </a:extLst>
          </p:cNvPr>
          <p:cNvSpPr txBox="1"/>
          <p:nvPr/>
        </p:nvSpPr>
        <p:spPr>
          <a:xfrm>
            <a:off x="6114331" y="755656"/>
            <a:ext cx="3033669" cy="769441"/>
          </a:xfrm>
          <a:prstGeom prst="rect">
            <a:avLst/>
          </a:prstGeom>
          <a:noFill/>
        </p:spPr>
        <p:txBody>
          <a:bodyPr wrap="square" rtlCol="0">
            <a:spAutoFit/>
          </a:bodyPr>
          <a:lstStyle/>
          <a:p>
            <a:pPr algn="ctr"/>
            <a:r>
              <a:rPr lang="en-GB" sz="2800" dirty="0">
                <a:solidFill>
                  <a:srgbClr val="AB8636"/>
                </a:solidFill>
                <a:latin typeface="Avenir Next LT Pro" panose="020B0504020202020204" pitchFamily="34" charset="0"/>
              </a:rPr>
              <a:t>T</a:t>
            </a:r>
            <a:r>
              <a:rPr lang="en-GB" sz="2800" dirty="0">
                <a:solidFill>
                  <a:srgbClr val="B99F40"/>
                </a:solidFill>
                <a:latin typeface="Avenir Next LT Pro" panose="020B0504020202020204" pitchFamily="34" charset="0"/>
              </a:rPr>
              <a:t>R</a:t>
            </a:r>
            <a:r>
              <a:rPr lang="en-GB" sz="2800" dirty="0">
                <a:solidFill>
                  <a:srgbClr val="D7B85E"/>
                </a:solidFill>
                <a:latin typeface="Avenir Next LT Pro" panose="020B0504020202020204" pitchFamily="34" charset="0"/>
              </a:rPr>
              <a:t>U</a:t>
            </a:r>
            <a:r>
              <a:rPr lang="en-GB" sz="2800" dirty="0">
                <a:solidFill>
                  <a:srgbClr val="D6B55D"/>
                </a:solidFill>
                <a:latin typeface="Avenir Next LT Pro" panose="020B0504020202020204" pitchFamily="34" charset="0"/>
              </a:rPr>
              <a:t>S</a:t>
            </a:r>
            <a:r>
              <a:rPr lang="en-GB" sz="2800" dirty="0">
                <a:solidFill>
                  <a:srgbClr val="BF9A52"/>
                </a:solidFill>
                <a:latin typeface="Avenir Next LT Pro" panose="020B0504020202020204" pitchFamily="34" charset="0"/>
              </a:rPr>
              <a:t>T</a:t>
            </a:r>
            <a:r>
              <a:rPr lang="en-GB" sz="2800" dirty="0">
                <a:solidFill>
                  <a:srgbClr val="AC8536"/>
                </a:solidFill>
                <a:latin typeface="Avenir Next LT Pro" panose="020B0504020202020204" pitchFamily="34" charset="0"/>
              </a:rPr>
              <a:t>S</a:t>
            </a:r>
          </a:p>
          <a:p>
            <a:pPr algn="ctr"/>
            <a:r>
              <a:rPr lang="en-GB" sz="1600" dirty="0">
                <a:solidFill>
                  <a:srgbClr val="B9B9B7"/>
                </a:solidFill>
                <a:latin typeface="Avenir Next LT Pro" panose="020B0504020202020204" pitchFamily="34" charset="0"/>
              </a:rPr>
              <a:t>Made Simple</a:t>
            </a:r>
          </a:p>
        </p:txBody>
      </p:sp>
      <p:sp>
        <p:nvSpPr>
          <p:cNvPr id="27" name="TextBox 26">
            <a:extLst>
              <a:ext uri="{FF2B5EF4-FFF2-40B4-BE49-F238E27FC236}">
                <a16:creationId xmlns:a16="http://schemas.microsoft.com/office/drawing/2014/main" id="{04244F0C-6B1B-4035-A4E9-B4D4E25C77C6}"/>
              </a:ext>
            </a:extLst>
          </p:cNvPr>
          <p:cNvSpPr txBox="1"/>
          <p:nvPr/>
        </p:nvSpPr>
        <p:spPr>
          <a:xfrm>
            <a:off x="6139413" y="6039357"/>
            <a:ext cx="3022921" cy="923330"/>
          </a:xfrm>
          <a:prstGeom prst="rect">
            <a:avLst/>
          </a:prstGeom>
          <a:noFill/>
        </p:spPr>
        <p:txBody>
          <a:bodyPr wrap="square" rtlCol="0">
            <a:spAutoFit/>
          </a:bodyPr>
          <a:lstStyle/>
          <a:p>
            <a:pPr algn="ctr"/>
            <a:r>
              <a:rPr lang="en-GB" dirty="0">
                <a:solidFill>
                  <a:srgbClr val="B9B9B7"/>
                </a:solidFill>
              </a:rPr>
              <a:t>Is </a:t>
            </a:r>
            <a:r>
              <a:rPr lang="en-GB" dirty="0">
                <a:solidFill>
                  <a:srgbClr val="AB8636"/>
                </a:solidFill>
                <a:latin typeface="Avenir Next LT Pro" panose="020B0504020202020204" pitchFamily="34" charset="0"/>
              </a:rPr>
              <a:t>y</a:t>
            </a:r>
            <a:r>
              <a:rPr lang="en-GB" dirty="0">
                <a:solidFill>
                  <a:srgbClr val="B99F40"/>
                </a:solidFill>
                <a:latin typeface="Avenir Next LT Pro" panose="020B0504020202020204" pitchFamily="34" charset="0"/>
              </a:rPr>
              <a:t>o</a:t>
            </a:r>
            <a:r>
              <a:rPr lang="en-GB" dirty="0">
                <a:solidFill>
                  <a:srgbClr val="D7B85E"/>
                </a:solidFill>
                <a:latin typeface="Avenir Next LT Pro" panose="020B0504020202020204" pitchFamily="34" charset="0"/>
              </a:rPr>
              <a:t>u</a:t>
            </a:r>
            <a:r>
              <a:rPr lang="en-GB" dirty="0">
                <a:solidFill>
                  <a:srgbClr val="BF9A52"/>
                </a:solidFill>
                <a:latin typeface="Avenir Next LT Pro" panose="020B0504020202020204" pitchFamily="34" charset="0"/>
              </a:rPr>
              <a:t>r</a:t>
            </a:r>
            <a:r>
              <a:rPr lang="en-GB" dirty="0">
                <a:solidFill>
                  <a:srgbClr val="AC8536"/>
                </a:solidFill>
                <a:latin typeface="Avenir Next LT Pro" panose="020B0504020202020204" pitchFamily="34" charset="0"/>
              </a:rPr>
              <a:t> </a:t>
            </a:r>
            <a:r>
              <a:rPr lang="en-GB" dirty="0">
                <a:solidFill>
                  <a:srgbClr val="B9B9B7"/>
                </a:solidFill>
                <a:latin typeface="Avenir Next LT Pro" panose="020B0504020202020204" pitchFamily="34" charset="0"/>
              </a:rPr>
              <a:t>life insurance policy written in trust?</a:t>
            </a:r>
            <a:endParaRPr lang="en-GB" dirty="0">
              <a:solidFill>
                <a:srgbClr val="AC8536"/>
              </a:solidFill>
              <a:latin typeface="Avenir Next LT Pro" panose="020B0504020202020204" pitchFamily="34" charset="0"/>
            </a:endParaRPr>
          </a:p>
          <a:p>
            <a:endParaRPr lang="en-GB" dirty="0">
              <a:solidFill>
                <a:srgbClr val="B9B9B7"/>
              </a:solidFill>
            </a:endParaRPr>
          </a:p>
        </p:txBody>
      </p:sp>
    </p:spTree>
    <p:extLst>
      <p:ext uri="{BB962C8B-B14F-4D97-AF65-F5344CB8AC3E}">
        <p14:creationId xmlns:p14="http://schemas.microsoft.com/office/powerpoint/2010/main" val="59015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 name="Chart 86">
            <a:extLst>
              <a:ext uri="{FF2B5EF4-FFF2-40B4-BE49-F238E27FC236}">
                <a16:creationId xmlns:a16="http://schemas.microsoft.com/office/drawing/2014/main" id="{81CB9453-64AD-4F2B-B3A7-DD95BEDFC24D}"/>
              </a:ext>
            </a:extLst>
          </p:cNvPr>
          <p:cNvGraphicFramePr/>
          <p:nvPr>
            <p:extLst>
              <p:ext uri="{D42A27DB-BD31-4B8C-83A1-F6EECF244321}">
                <p14:modId xmlns:p14="http://schemas.microsoft.com/office/powerpoint/2010/main" val="3663147476"/>
              </p:ext>
            </p:extLst>
          </p:nvPr>
        </p:nvGraphicFramePr>
        <p:xfrm>
          <a:off x="6163285" y="1621241"/>
          <a:ext cx="3022921" cy="23894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4" name="Table 4">
            <a:extLst>
              <a:ext uri="{FF2B5EF4-FFF2-40B4-BE49-F238E27FC236}">
                <a16:creationId xmlns:a16="http://schemas.microsoft.com/office/drawing/2014/main" id="{CA9176A5-E922-4EB5-9E9A-BA03EE847DBA}"/>
              </a:ext>
            </a:extLst>
          </p:cNvPr>
          <p:cNvGraphicFramePr>
            <a:graphicFrameLocks noGrp="1"/>
          </p:cNvGraphicFramePr>
          <p:nvPr>
            <p:extLst>
              <p:ext uri="{D42A27DB-BD31-4B8C-83A1-F6EECF244321}">
                <p14:modId xmlns:p14="http://schemas.microsoft.com/office/powerpoint/2010/main" val="1339262245"/>
              </p:ext>
            </p:extLst>
          </p:nvPr>
        </p:nvGraphicFramePr>
        <p:xfrm>
          <a:off x="-395" y="6027784"/>
          <a:ext cx="9144000" cy="83021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545149271"/>
                    </a:ext>
                  </a:extLst>
                </a:gridCol>
                <a:gridCol w="3048000">
                  <a:extLst>
                    <a:ext uri="{9D8B030D-6E8A-4147-A177-3AD203B41FA5}">
                      <a16:colId xmlns:a16="http://schemas.microsoft.com/office/drawing/2014/main" val="590459983"/>
                    </a:ext>
                  </a:extLst>
                </a:gridCol>
                <a:gridCol w="3048000">
                  <a:extLst>
                    <a:ext uri="{9D8B030D-6E8A-4147-A177-3AD203B41FA5}">
                      <a16:colId xmlns:a16="http://schemas.microsoft.com/office/drawing/2014/main" val="3045055361"/>
                    </a:ext>
                  </a:extLst>
                </a:gridCol>
              </a:tblGrid>
              <a:tr h="830215">
                <a:tc>
                  <a:txBody>
                    <a:bodyPr/>
                    <a:lstStyle/>
                    <a:p>
                      <a:endParaRPr lang="en-GB"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220543163"/>
                  </a:ext>
                </a:extLst>
              </a:tr>
            </a:tbl>
          </a:graphicData>
        </a:graphic>
      </p:graphicFrame>
      <p:sp>
        <p:nvSpPr>
          <p:cNvPr id="6" name="Rectangle 5">
            <a:extLst>
              <a:ext uri="{FF2B5EF4-FFF2-40B4-BE49-F238E27FC236}">
                <a16:creationId xmlns:a16="http://schemas.microsoft.com/office/drawing/2014/main" id="{6794074C-7473-4F61-99E2-307B9CDC4E16}"/>
              </a:ext>
            </a:extLst>
          </p:cNvPr>
          <p:cNvSpPr/>
          <p:nvPr/>
        </p:nvSpPr>
        <p:spPr>
          <a:xfrm>
            <a:off x="0" y="6032572"/>
            <a:ext cx="9144000" cy="825428"/>
          </a:xfrm>
          <a:prstGeom prst="rect">
            <a:avLst/>
          </a:prstGeom>
          <a:solidFill>
            <a:srgbClr val="2D35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dirty="0"/>
          </a:p>
        </p:txBody>
      </p:sp>
      <p:pic>
        <p:nvPicPr>
          <p:cNvPr id="8" name="Picture 7" descr="A close up of a logo&#10;&#10;Description automatically generated">
            <a:extLst>
              <a:ext uri="{FF2B5EF4-FFF2-40B4-BE49-F238E27FC236}">
                <a16:creationId xmlns:a16="http://schemas.microsoft.com/office/drawing/2014/main" id="{BCD0D43C-C1B9-4FE8-A90C-030AFDF50DB8}"/>
              </a:ext>
            </a:extLst>
          </p:cNvPr>
          <p:cNvPicPr>
            <a:picLocks noChangeAspect="1"/>
          </p:cNvPicPr>
          <p:nvPr/>
        </p:nvPicPr>
        <p:blipFill rotWithShape="1">
          <a:blip r:embed="rId3">
            <a:extLst>
              <a:ext uri="{28A0092B-C50C-407E-A947-70E740481C1C}">
                <a14:useLocalDpi xmlns:a14="http://schemas.microsoft.com/office/drawing/2010/main" val="0"/>
              </a:ext>
            </a:extLst>
          </a:blip>
          <a:srcRect l="26799" t="33395" r="29287" b="42875"/>
          <a:stretch/>
        </p:blipFill>
        <p:spPr>
          <a:xfrm>
            <a:off x="1047575" y="6148550"/>
            <a:ext cx="938519" cy="507166"/>
          </a:xfrm>
          <a:prstGeom prst="rect">
            <a:avLst/>
          </a:prstGeom>
        </p:spPr>
      </p:pic>
      <p:pic>
        <p:nvPicPr>
          <p:cNvPr id="9" name="Picture 8" descr="A close up of a logo&#10;&#10;Description automatically generated">
            <a:extLst>
              <a:ext uri="{FF2B5EF4-FFF2-40B4-BE49-F238E27FC236}">
                <a16:creationId xmlns:a16="http://schemas.microsoft.com/office/drawing/2014/main" id="{34E1B518-6D77-4074-97E3-9D80ABDC9ED0}"/>
              </a:ext>
            </a:extLst>
          </p:cNvPr>
          <p:cNvPicPr>
            <a:picLocks noChangeAspect="1"/>
          </p:cNvPicPr>
          <p:nvPr/>
        </p:nvPicPr>
        <p:blipFill rotWithShape="1">
          <a:blip r:embed="rId3">
            <a:extLst>
              <a:ext uri="{28A0092B-C50C-407E-A947-70E740481C1C}">
                <a14:useLocalDpi xmlns:a14="http://schemas.microsoft.com/office/drawing/2010/main" val="0"/>
              </a:ext>
            </a:extLst>
          </a:blip>
          <a:srcRect l="26799" t="33395" r="29287" b="42875"/>
          <a:stretch/>
        </p:blipFill>
        <p:spPr>
          <a:xfrm>
            <a:off x="4102741" y="6141550"/>
            <a:ext cx="938519" cy="507166"/>
          </a:xfrm>
          <a:prstGeom prst="rect">
            <a:avLst/>
          </a:prstGeom>
        </p:spPr>
      </p:pic>
      <p:pic>
        <p:nvPicPr>
          <p:cNvPr id="10" name="Picture 9" descr="A close up of a logo&#10;&#10;Description automatically generated">
            <a:extLst>
              <a:ext uri="{FF2B5EF4-FFF2-40B4-BE49-F238E27FC236}">
                <a16:creationId xmlns:a16="http://schemas.microsoft.com/office/drawing/2014/main" id="{68AE0133-E3C0-4A8D-B30A-485244BC604C}"/>
              </a:ext>
            </a:extLst>
          </p:cNvPr>
          <p:cNvPicPr>
            <a:picLocks noChangeAspect="1"/>
          </p:cNvPicPr>
          <p:nvPr/>
        </p:nvPicPr>
        <p:blipFill rotWithShape="1">
          <a:blip r:embed="rId3">
            <a:extLst>
              <a:ext uri="{28A0092B-C50C-407E-A947-70E740481C1C}">
                <a14:useLocalDpi xmlns:a14="http://schemas.microsoft.com/office/drawing/2010/main" val="0"/>
              </a:ext>
            </a:extLst>
          </a:blip>
          <a:srcRect l="26799" t="33395" r="29287" b="42875"/>
          <a:stretch/>
        </p:blipFill>
        <p:spPr>
          <a:xfrm>
            <a:off x="7157906" y="6148550"/>
            <a:ext cx="938519" cy="507166"/>
          </a:xfrm>
          <a:prstGeom prst="rect">
            <a:avLst/>
          </a:prstGeom>
        </p:spPr>
      </p:pic>
      <p:sp>
        <p:nvSpPr>
          <p:cNvPr id="11" name="Rectangle 10">
            <a:extLst>
              <a:ext uri="{FF2B5EF4-FFF2-40B4-BE49-F238E27FC236}">
                <a16:creationId xmlns:a16="http://schemas.microsoft.com/office/drawing/2014/main" id="{8D5BB107-ED8B-4246-BFBD-BE4ED3C47BE0}"/>
              </a:ext>
            </a:extLst>
          </p:cNvPr>
          <p:cNvSpPr/>
          <p:nvPr/>
        </p:nvSpPr>
        <p:spPr>
          <a:xfrm>
            <a:off x="0" y="-5494"/>
            <a:ext cx="9144000" cy="1633521"/>
          </a:xfrm>
          <a:prstGeom prst="rect">
            <a:avLst/>
          </a:prstGeom>
          <a:solidFill>
            <a:srgbClr val="2D35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dirty="0"/>
          </a:p>
        </p:txBody>
      </p:sp>
      <p:sp>
        <p:nvSpPr>
          <p:cNvPr id="13" name="TextBox 12">
            <a:extLst>
              <a:ext uri="{FF2B5EF4-FFF2-40B4-BE49-F238E27FC236}">
                <a16:creationId xmlns:a16="http://schemas.microsoft.com/office/drawing/2014/main" id="{E9AF8F22-55ED-46DE-BCBE-013566D32AC5}"/>
              </a:ext>
            </a:extLst>
          </p:cNvPr>
          <p:cNvSpPr txBox="1"/>
          <p:nvPr/>
        </p:nvSpPr>
        <p:spPr>
          <a:xfrm>
            <a:off x="0" y="-3985"/>
            <a:ext cx="3033669" cy="1585049"/>
          </a:xfrm>
          <a:prstGeom prst="rect">
            <a:avLst/>
          </a:prstGeom>
          <a:noFill/>
        </p:spPr>
        <p:txBody>
          <a:bodyPr wrap="square" rtlCol="0">
            <a:spAutoFit/>
          </a:bodyPr>
          <a:lstStyle/>
          <a:p>
            <a:pPr algn="ctr"/>
            <a:r>
              <a:rPr lang="en-GB" sz="2000" dirty="0">
                <a:solidFill>
                  <a:srgbClr val="AB8636"/>
                </a:solidFill>
                <a:latin typeface="Avenir Next LT Pro" panose="020B0504020202020204" pitchFamily="34" charset="0"/>
              </a:rPr>
              <a:t>R</a:t>
            </a:r>
            <a:r>
              <a:rPr lang="en-GB" sz="2000" dirty="0">
                <a:solidFill>
                  <a:srgbClr val="AC8C3F"/>
                </a:solidFill>
                <a:latin typeface="Avenir Next LT Pro" panose="020B0504020202020204" pitchFamily="34" charset="0"/>
              </a:rPr>
              <a:t>i</a:t>
            </a:r>
            <a:r>
              <a:rPr lang="en-GB" sz="2000" dirty="0">
                <a:solidFill>
                  <a:srgbClr val="B99F40"/>
                </a:solidFill>
                <a:latin typeface="Avenir Next LT Pro" panose="020B0504020202020204" pitchFamily="34" charset="0"/>
              </a:rPr>
              <a:t>g</a:t>
            </a:r>
            <a:r>
              <a:rPr lang="en-GB" sz="2000" dirty="0">
                <a:solidFill>
                  <a:srgbClr val="D7B85E"/>
                </a:solidFill>
                <a:latin typeface="Avenir Next LT Pro" panose="020B0504020202020204" pitchFamily="34" charset="0"/>
              </a:rPr>
              <a:t>h</a:t>
            </a:r>
            <a:r>
              <a:rPr lang="en-GB" sz="2000" dirty="0">
                <a:solidFill>
                  <a:srgbClr val="E2BF63"/>
                </a:solidFill>
                <a:latin typeface="Avenir Next LT Pro" panose="020B0504020202020204" pitchFamily="34" charset="0"/>
              </a:rPr>
              <a:t>t </a:t>
            </a:r>
            <a:r>
              <a:rPr lang="en-GB" sz="2000" dirty="0">
                <a:solidFill>
                  <a:srgbClr val="E4C163"/>
                </a:solidFill>
                <a:latin typeface="Avenir Next LT Pro" panose="020B0504020202020204" pitchFamily="34" charset="0"/>
              </a:rPr>
              <a:t>m</a:t>
            </a:r>
            <a:r>
              <a:rPr lang="en-GB" sz="2000" dirty="0">
                <a:solidFill>
                  <a:srgbClr val="D6B55D"/>
                </a:solidFill>
                <a:latin typeface="Avenir Next LT Pro" panose="020B0504020202020204" pitchFamily="34" charset="0"/>
              </a:rPr>
              <a:t>o</a:t>
            </a:r>
            <a:r>
              <a:rPr lang="en-GB" sz="2000" dirty="0">
                <a:solidFill>
                  <a:srgbClr val="BF9A52"/>
                </a:solidFill>
                <a:latin typeface="Avenir Next LT Pro" panose="020B0504020202020204" pitchFamily="34" charset="0"/>
              </a:rPr>
              <a:t>n</a:t>
            </a:r>
            <a:r>
              <a:rPr lang="en-GB" sz="2000" dirty="0">
                <a:solidFill>
                  <a:srgbClr val="AD9244"/>
                </a:solidFill>
                <a:latin typeface="Avenir Next LT Pro" panose="020B0504020202020204" pitchFamily="34" charset="0"/>
              </a:rPr>
              <a:t>e</a:t>
            </a:r>
            <a:r>
              <a:rPr lang="en-GB" sz="2000" dirty="0">
                <a:solidFill>
                  <a:srgbClr val="AC8536"/>
                </a:solidFill>
                <a:latin typeface="Avenir Next LT Pro" panose="020B0504020202020204" pitchFamily="34" charset="0"/>
              </a:rPr>
              <a:t>y</a:t>
            </a:r>
          </a:p>
          <a:p>
            <a:pPr algn="ctr"/>
            <a:r>
              <a:rPr lang="en-GB" sz="1050" dirty="0">
                <a:solidFill>
                  <a:srgbClr val="E1E1DF"/>
                </a:solidFill>
                <a:latin typeface="Avenir Next LT Pro" panose="020B0504020202020204" pitchFamily="34" charset="0"/>
              </a:rPr>
              <a:t>You can use a trust to give some or all of the beneﬁts from your life or critical illness insurance policies to other people such as a spouse or children. This means that the beneﬁts you give away would not form part of your estate if you die and therefore would not be subject to Inheritance tax.</a:t>
            </a:r>
          </a:p>
        </p:txBody>
      </p:sp>
      <p:sp>
        <p:nvSpPr>
          <p:cNvPr id="14" name="TextBox 13">
            <a:extLst>
              <a:ext uri="{FF2B5EF4-FFF2-40B4-BE49-F238E27FC236}">
                <a16:creationId xmlns:a16="http://schemas.microsoft.com/office/drawing/2014/main" id="{E8682D72-C610-44E8-84E4-4761F9409FEF}"/>
              </a:ext>
            </a:extLst>
          </p:cNvPr>
          <p:cNvSpPr txBox="1"/>
          <p:nvPr/>
        </p:nvSpPr>
        <p:spPr>
          <a:xfrm>
            <a:off x="3055166" y="-9232"/>
            <a:ext cx="3033669" cy="1046440"/>
          </a:xfrm>
          <a:prstGeom prst="rect">
            <a:avLst/>
          </a:prstGeom>
          <a:noFill/>
        </p:spPr>
        <p:txBody>
          <a:bodyPr wrap="square" rtlCol="0">
            <a:spAutoFit/>
          </a:bodyPr>
          <a:lstStyle/>
          <a:p>
            <a:pPr algn="ctr"/>
            <a:r>
              <a:rPr lang="en-GB" dirty="0">
                <a:solidFill>
                  <a:srgbClr val="AB8636"/>
                </a:solidFill>
                <a:latin typeface="Avenir Next LT Pro" panose="020B0504020202020204" pitchFamily="34" charset="0"/>
              </a:rPr>
              <a:t>R</a:t>
            </a:r>
            <a:r>
              <a:rPr lang="en-GB" dirty="0">
                <a:solidFill>
                  <a:srgbClr val="AC8C3F"/>
                </a:solidFill>
                <a:latin typeface="Avenir Next LT Pro" panose="020B0504020202020204" pitchFamily="34" charset="0"/>
              </a:rPr>
              <a:t>i</a:t>
            </a:r>
            <a:r>
              <a:rPr lang="en-GB" dirty="0">
                <a:solidFill>
                  <a:srgbClr val="B99F40"/>
                </a:solidFill>
                <a:latin typeface="Avenir Next LT Pro" panose="020B0504020202020204" pitchFamily="34" charset="0"/>
              </a:rPr>
              <a:t>g</a:t>
            </a:r>
            <a:r>
              <a:rPr lang="en-GB" dirty="0">
                <a:solidFill>
                  <a:srgbClr val="D7B85E"/>
                </a:solidFill>
                <a:latin typeface="Avenir Next LT Pro" panose="020B0504020202020204" pitchFamily="34" charset="0"/>
              </a:rPr>
              <a:t>h</a:t>
            </a:r>
            <a:r>
              <a:rPr lang="en-GB" dirty="0">
                <a:solidFill>
                  <a:srgbClr val="E2BF63"/>
                </a:solidFill>
                <a:latin typeface="Avenir Next LT Pro" panose="020B0504020202020204" pitchFamily="34" charset="0"/>
              </a:rPr>
              <a:t>t </a:t>
            </a:r>
            <a:r>
              <a:rPr lang="en-GB" dirty="0">
                <a:solidFill>
                  <a:srgbClr val="E4C163"/>
                </a:solidFill>
                <a:latin typeface="Avenir Next LT Pro" panose="020B0504020202020204" pitchFamily="34" charset="0"/>
              </a:rPr>
              <a:t>h</a:t>
            </a:r>
            <a:r>
              <a:rPr lang="en-GB" dirty="0">
                <a:solidFill>
                  <a:srgbClr val="D6B55D"/>
                </a:solidFill>
                <a:latin typeface="Avenir Next LT Pro" panose="020B0504020202020204" pitchFamily="34" charset="0"/>
              </a:rPr>
              <a:t>a</a:t>
            </a:r>
            <a:r>
              <a:rPr lang="en-GB" dirty="0">
                <a:solidFill>
                  <a:srgbClr val="BF9A52"/>
                </a:solidFill>
                <a:latin typeface="Avenir Next LT Pro" panose="020B0504020202020204" pitchFamily="34" charset="0"/>
              </a:rPr>
              <a:t>n</a:t>
            </a:r>
            <a:r>
              <a:rPr lang="en-GB" dirty="0">
                <a:solidFill>
                  <a:srgbClr val="AD9244"/>
                </a:solidFill>
                <a:latin typeface="Avenir Next LT Pro" panose="020B0504020202020204" pitchFamily="34" charset="0"/>
              </a:rPr>
              <a:t>d</a:t>
            </a:r>
            <a:r>
              <a:rPr lang="en-GB" dirty="0">
                <a:solidFill>
                  <a:srgbClr val="AC8536"/>
                </a:solidFill>
                <a:latin typeface="Avenir Next LT Pro" panose="020B0504020202020204" pitchFamily="34" charset="0"/>
              </a:rPr>
              <a:t>s</a:t>
            </a:r>
          </a:p>
          <a:p>
            <a:pPr algn="ctr"/>
            <a:r>
              <a:rPr lang="en-GB" sz="1050" dirty="0">
                <a:solidFill>
                  <a:srgbClr val="E1E1DF"/>
                </a:solidFill>
                <a:latin typeface="Avenir Next LT Pro" panose="020B0504020202020204" pitchFamily="34" charset="0"/>
              </a:rPr>
              <a:t>Trusts are ﬂexible, which means you have control over who will beneﬁt from your cover and who will be responsible for making sure that happens.</a:t>
            </a:r>
            <a:endParaRPr lang="en-GB" sz="1050" dirty="0"/>
          </a:p>
        </p:txBody>
      </p:sp>
      <p:sp>
        <p:nvSpPr>
          <p:cNvPr id="15" name="TextBox 14">
            <a:extLst>
              <a:ext uri="{FF2B5EF4-FFF2-40B4-BE49-F238E27FC236}">
                <a16:creationId xmlns:a16="http://schemas.microsoft.com/office/drawing/2014/main" id="{070B089C-2DCF-45BD-A722-3A57680CAED9}"/>
              </a:ext>
            </a:extLst>
          </p:cNvPr>
          <p:cNvSpPr txBox="1"/>
          <p:nvPr/>
        </p:nvSpPr>
        <p:spPr>
          <a:xfrm>
            <a:off x="6099583" y="-3985"/>
            <a:ext cx="3033669" cy="1661993"/>
          </a:xfrm>
          <a:prstGeom prst="rect">
            <a:avLst/>
          </a:prstGeom>
          <a:noFill/>
        </p:spPr>
        <p:txBody>
          <a:bodyPr wrap="square" rtlCol="0">
            <a:spAutoFit/>
          </a:bodyPr>
          <a:lstStyle/>
          <a:p>
            <a:pPr algn="ctr"/>
            <a:r>
              <a:rPr lang="en-GB" dirty="0">
                <a:solidFill>
                  <a:srgbClr val="AB8636"/>
                </a:solidFill>
                <a:latin typeface="Avenir Next LT Pro" panose="020B0504020202020204" pitchFamily="34" charset="0"/>
              </a:rPr>
              <a:t>R</a:t>
            </a:r>
            <a:r>
              <a:rPr lang="en-GB" dirty="0">
                <a:solidFill>
                  <a:srgbClr val="AC8C3F"/>
                </a:solidFill>
                <a:latin typeface="Avenir Next LT Pro" panose="020B0504020202020204" pitchFamily="34" charset="0"/>
              </a:rPr>
              <a:t>i</a:t>
            </a:r>
            <a:r>
              <a:rPr lang="en-GB" dirty="0">
                <a:solidFill>
                  <a:srgbClr val="B99F40"/>
                </a:solidFill>
                <a:latin typeface="Avenir Next LT Pro" panose="020B0504020202020204" pitchFamily="34" charset="0"/>
              </a:rPr>
              <a:t>g</a:t>
            </a:r>
            <a:r>
              <a:rPr lang="en-GB" dirty="0">
                <a:solidFill>
                  <a:srgbClr val="D7B85E"/>
                </a:solidFill>
                <a:latin typeface="Avenir Next LT Pro" panose="020B0504020202020204" pitchFamily="34" charset="0"/>
              </a:rPr>
              <a:t>h</a:t>
            </a:r>
            <a:r>
              <a:rPr lang="en-GB" dirty="0">
                <a:solidFill>
                  <a:srgbClr val="E2BF63"/>
                </a:solidFill>
                <a:latin typeface="Avenir Next LT Pro" panose="020B0504020202020204" pitchFamily="34" charset="0"/>
              </a:rPr>
              <a:t>t </a:t>
            </a:r>
            <a:r>
              <a:rPr lang="en-GB" dirty="0">
                <a:solidFill>
                  <a:srgbClr val="E4C163"/>
                </a:solidFill>
                <a:latin typeface="Avenir Next LT Pro" panose="020B0504020202020204" pitchFamily="34" charset="0"/>
              </a:rPr>
              <a:t>t</a:t>
            </a:r>
            <a:r>
              <a:rPr lang="en-GB" dirty="0">
                <a:solidFill>
                  <a:srgbClr val="D6B55D"/>
                </a:solidFill>
                <a:latin typeface="Avenir Next LT Pro" panose="020B0504020202020204" pitchFamily="34" charset="0"/>
              </a:rPr>
              <a:t>i</a:t>
            </a:r>
            <a:r>
              <a:rPr lang="en-GB" dirty="0">
                <a:solidFill>
                  <a:srgbClr val="BF9A52"/>
                </a:solidFill>
                <a:latin typeface="Avenir Next LT Pro" panose="020B0504020202020204" pitchFamily="34" charset="0"/>
              </a:rPr>
              <a:t>m</a:t>
            </a:r>
            <a:r>
              <a:rPr lang="en-GB" dirty="0">
                <a:solidFill>
                  <a:srgbClr val="AD9244"/>
                </a:solidFill>
                <a:latin typeface="Avenir Next LT Pro" panose="020B0504020202020204" pitchFamily="34" charset="0"/>
              </a:rPr>
              <a:t>e</a:t>
            </a:r>
            <a:endParaRPr lang="en-GB" dirty="0">
              <a:solidFill>
                <a:srgbClr val="AC8536"/>
              </a:solidFill>
              <a:latin typeface="Avenir Next LT Pro" panose="020B0504020202020204" pitchFamily="34" charset="0"/>
            </a:endParaRPr>
          </a:p>
          <a:p>
            <a:pPr algn="ctr"/>
            <a:r>
              <a:rPr lang="en-GB" sz="1050" dirty="0">
                <a:solidFill>
                  <a:srgbClr val="E1E1DF"/>
                </a:solidFill>
                <a:latin typeface="Avenir Next LT Pro" panose="020B0504020202020204" pitchFamily="34" charset="0"/>
              </a:rPr>
              <a:t>If your policy is written in trust it allows your insurance provider to pay any claim you make more quickly than they could if the policy wasn’t written in trust. If a policy isn’t written under trust your personal representatives may have to obtain a Grant of Representation before they can deal with your policy. That process could take several months.</a:t>
            </a:r>
            <a:endParaRPr lang="en-GB" sz="1050" dirty="0"/>
          </a:p>
        </p:txBody>
      </p:sp>
      <p:graphicFrame>
        <p:nvGraphicFramePr>
          <p:cNvPr id="31" name="Chart 30">
            <a:extLst>
              <a:ext uri="{FF2B5EF4-FFF2-40B4-BE49-F238E27FC236}">
                <a16:creationId xmlns:a16="http://schemas.microsoft.com/office/drawing/2014/main" id="{03531478-604B-4D05-B1A7-AEC247033156}"/>
              </a:ext>
            </a:extLst>
          </p:cNvPr>
          <p:cNvGraphicFramePr/>
          <p:nvPr>
            <p:extLst>
              <p:ext uri="{D42A27DB-BD31-4B8C-83A1-F6EECF244321}">
                <p14:modId xmlns:p14="http://schemas.microsoft.com/office/powerpoint/2010/main" val="921730509"/>
              </p:ext>
            </p:extLst>
          </p:nvPr>
        </p:nvGraphicFramePr>
        <p:xfrm>
          <a:off x="10748" y="1637285"/>
          <a:ext cx="3022921" cy="2389476"/>
        </p:xfrm>
        <a:graphic>
          <a:graphicData uri="http://schemas.openxmlformats.org/drawingml/2006/chart">
            <c:chart xmlns:c="http://schemas.openxmlformats.org/drawingml/2006/chart" xmlns:r="http://schemas.openxmlformats.org/officeDocument/2006/relationships" r:id="rId4"/>
          </a:graphicData>
        </a:graphic>
      </p:graphicFrame>
      <p:sp>
        <p:nvSpPr>
          <p:cNvPr id="32" name="TextBox 31">
            <a:extLst>
              <a:ext uri="{FF2B5EF4-FFF2-40B4-BE49-F238E27FC236}">
                <a16:creationId xmlns:a16="http://schemas.microsoft.com/office/drawing/2014/main" id="{DF0B1048-C042-4711-8253-1804A2C325C7}"/>
              </a:ext>
            </a:extLst>
          </p:cNvPr>
          <p:cNvSpPr txBox="1"/>
          <p:nvPr/>
        </p:nvSpPr>
        <p:spPr>
          <a:xfrm>
            <a:off x="1750010" y="2109107"/>
            <a:ext cx="573833" cy="830997"/>
          </a:xfrm>
          <a:prstGeom prst="rect">
            <a:avLst/>
          </a:prstGeom>
          <a:noFill/>
        </p:spPr>
        <p:txBody>
          <a:bodyPr wrap="square" rtlCol="0">
            <a:spAutoFit/>
          </a:bodyPr>
          <a:lstStyle/>
          <a:p>
            <a:r>
              <a:rPr lang="en-GB" sz="4800" dirty="0">
                <a:solidFill>
                  <a:srgbClr val="2D3548"/>
                </a:solidFill>
                <a:latin typeface="Arial Nova" panose="020B0504020202020204" pitchFamily="34" charset="0"/>
              </a:rPr>
              <a:t>£</a:t>
            </a:r>
          </a:p>
        </p:txBody>
      </p:sp>
      <p:pic>
        <p:nvPicPr>
          <p:cNvPr id="49" name="Picture 48">
            <a:extLst>
              <a:ext uri="{FF2B5EF4-FFF2-40B4-BE49-F238E27FC236}">
                <a16:creationId xmlns:a16="http://schemas.microsoft.com/office/drawing/2014/main" id="{D87028BD-E1FD-4FF5-B553-62CF3EAD35BE}"/>
              </a:ext>
            </a:extLst>
          </p:cNvPr>
          <p:cNvPicPr>
            <a:picLocks noChangeAspect="1"/>
          </p:cNvPicPr>
          <p:nvPr/>
        </p:nvPicPr>
        <p:blipFill>
          <a:blip r:embed="rId5"/>
          <a:stretch>
            <a:fillRect/>
          </a:stretch>
        </p:blipFill>
        <p:spPr>
          <a:xfrm>
            <a:off x="760658" y="2267703"/>
            <a:ext cx="573833" cy="573833"/>
          </a:xfrm>
          <a:prstGeom prst="rect">
            <a:avLst/>
          </a:prstGeom>
        </p:spPr>
      </p:pic>
      <p:sp>
        <p:nvSpPr>
          <p:cNvPr id="50" name="TextBox 49">
            <a:extLst>
              <a:ext uri="{FF2B5EF4-FFF2-40B4-BE49-F238E27FC236}">
                <a16:creationId xmlns:a16="http://schemas.microsoft.com/office/drawing/2014/main" id="{3D215127-E81C-424D-B64C-1206E7B5F856}"/>
              </a:ext>
            </a:extLst>
          </p:cNvPr>
          <p:cNvSpPr txBox="1"/>
          <p:nvPr/>
        </p:nvSpPr>
        <p:spPr>
          <a:xfrm>
            <a:off x="2333499" y="1793636"/>
            <a:ext cx="777218" cy="730969"/>
          </a:xfrm>
          <a:prstGeom prst="rect">
            <a:avLst/>
          </a:prstGeom>
          <a:noFill/>
        </p:spPr>
        <p:txBody>
          <a:bodyPr wrap="square" rtlCol="0">
            <a:spAutoFit/>
          </a:bodyPr>
          <a:lstStyle/>
          <a:p>
            <a:pPr algn="ctr"/>
            <a:r>
              <a:rPr lang="en-GB" sz="1400" dirty="0">
                <a:solidFill>
                  <a:srgbClr val="2D3548"/>
                </a:solidFill>
                <a:latin typeface="Avenir Next LT Pro" panose="020B0504020202020204" pitchFamily="34" charset="0"/>
              </a:rPr>
              <a:t>right money</a:t>
            </a:r>
          </a:p>
          <a:p>
            <a:endParaRPr lang="en-GB" sz="1350" dirty="0"/>
          </a:p>
        </p:txBody>
      </p:sp>
      <p:sp>
        <p:nvSpPr>
          <p:cNvPr id="51" name="TextBox 50">
            <a:extLst>
              <a:ext uri="{FF2B5EF4-FFF2-40B4-BE49-F238E27FC236}">
                <a16:creationId xmlns:a16="http://schemas.microsoft.com/office/drawing/2014/main" id="{93BA7825-A289-4C2B-A826-32243714FF3A}"/>
              </a:ext>
            </a:extLst>
          </p:cNvPr>
          <p:cNvSpPr txBox="1"/>
          <p:nvPr/>
        </p:nvSpPr>
        <p:spPr>
          <a:xfrm>
            <a:off x="-394" y="4469673"/>
            <a:ext cx="3055166" cy="1107996"/>
          </a:xfrm>
          <a:prstGeom prst="rect">
            <a:avLst/>
          </a:prstGeom>
          <a:noFill/>
        </p:spPr>
        <p:txBody>
          <a:bodyPr wrap="square" rtlCol="0">
            <a:spAutoFit/>
          </a:bodyPr>
          <a:lstStyle/>
          <a:p>
            <a:pPr algn="ctr"/>
            <a:r>
              <a:rPr lang="en-GB" sz="1100" dirty="0">
                <a:solidFill>
                  <a:srgbClr val="2D3548"/>
                </a:solidFill>
                <a:latin typeface="Avenir Next LT Pro" panose="020B0504020202020204" pitchFamily="34" charset="0"/>
              </a:rPr>
              <a:t>Inheritance tax is currently payable at 40% on any part of an estate valued over £325,000 </a:t>
            </a:r>
            <a:r>
              <a:rPr lang="en-GB" sz="1100">
                <a:solidFill>
                  <a:srgbClr val="2D3548"/>
                </a:solidFill>
                <a:latin typeface="Avenir Next LT Pro" panose="020B0504020202020204" pitchFamily="34" charset="0"/>
              </a:rPr>
              <a:t>(2019/2020). </a:t>
            </a:r>
            <a:r>
              <a:rPr lang="en-GB" sz="1100" dirty="0">
                <a:solidFill>
                  <a:srgbClr val="2D3548"/>
                </a:solidFill>
                <a:latin typeface="Avenir Next LT Pro" panose="020B0504020202020204" pitchFamily="34" charset="0"/>
              </a:rPr>
              <a:t>If you don’t put your personal protection policies in trust, any payment on claim is added to your estate for Inheritance tax calculation purposes.</a:t>
            </a:r>
          </a:p>
        </p:txBody>
      </p:sp>
      <p:sp>
        <p:nvSpPr>
          <p:cNvPr id="62" name="TextBox 61">
            <a:extLst>
              <a:ext uri="{FF2B5EF4-FFF2-40B4-BE49-F238E27FC236}">
                <a16:creationId xmlns:a16="http://schemas.microsoft.com/office/drawing/2014/main" id="{229208F6-F840-4EB7-B5EE-5BE7785C9969}"/>
              </a:ext>
            </a:extLst>
          </p:cNvPr>
          <p:cNvSpPr txBox="1"/>
          <p:nvPr/>
        </p:nvSpPr>
        <p:spPr>
          <a:xfrm>
            <a:off x="4041322" y="3841025"/>
            <a:ext cx="1025844" cy="923330"/>
          </a:xfrm>
          <a:prstGeom prst="rect">
            <a:avLst/>
          </a:prstGeom>
          <a:noFill/>
        </p:spPr>
        <p:txBody>
          <a:bodyPr wrap="square" rtlCol="0">
            <a:spAutoFit/>
          </a:bodyPr>
          <a:lstStyle/>
          <a:p>
            <a:pPr algn="ctr"/>
            <a:endParaRPr lang="en-GB" sz="1350" dirty="0">
              <a:solidFill>
                <a:srgbClr val="2D3548"/>
              </a:solidFill>
              <a:latin typeface="Avenir Next LT Pro" panose="020B0504020202020204" pitchFamily="34" charset="0"/>
            </a:endParaRPr>
          </a:p>
          <a:p>
            <a:pPr algn="ctr"/>
            <a:r>
              <a:rPr lang="en-GB" sz="1350" dirty="0">
                <a:solidFill>
                  <a:srgbClr val="2D3548"/>
                </a:solidFill>
                <a:latin typeface="Avenir Next LT Pro" panose="020B0504020202020204" pitchFamily="34" charset="0"/>
              </a:rPr>
              <a:t>right hands</a:t>
            </a:r>
          </a:p>
          <a:p>
            <a:endParaRPr lang="en-GB" sz="1350" dirty="0"/>
          </a:p>
        </p:txBody>
      </p:sp>
      <p:sp>
        <p:nvSpPr>
          <p:cNvPr id="63" name="TextBox 62">
            <a:extLst>
              <a:ext uri="{FF2B5EF4-FFF2-40B4-BE49-F238E27FC236}">
                <a16:creationId xmlns:a16="http://schemas.microsoft.com/office/drawing/2014/main" id="{E603D179-E8B9-4238-8705-9D68BB56C73E}"/>
              </a:ext>
            </a:extLst>
          </p:cNvPr>
          <p:cNvSpPr txBox="1"/>
          <p:nvPr/>
        </p:nvSpPr>
        <p:spPr>
          <a:xfrm>
            <a:off x="3012174" y="4474459"/>
            <a:ext cx="3055166" cy="1754326"/>
          </a:xfrm>
          <a:prstGeom prst="rect">
            <a:avLst/>
          </a:prstGeom>
          <a:noFill/>
        </p:spPr>
        <p:txBody>
          <a:bodyPr wrap="square" rtlCol="0">
            <a:spAutoFit/>
          </a:bodyPr>
          <a:lstStyle/>
          <a:p>
            <a:pPr algn="ctr"/>
            <a:r>
              <a:rPr lang="en-GB" sz="1100" dirty="0">
                <a:solidFill>
                  <a:srgbClr val="2D3548"/>
                </a:solidFill>
                <a:latin typeface="Avenir Next LT Pro" panose="020B0504020202020204" pitchFamily="34" charset="0"/>
              </a:rPr>
              <a:t>When you’re setting up a trust, you have control over who will administer any money paid out from a claim (the trustees) and who will beneﬁt from any money paid out (the beneﬁciaries). You can also ensure that you personally receive any beneﬁts that you wish to retain for yourself. A good example of this would be a payment following a critical illness claim.</a:t>
            </a:r>
          </a:p>
          <a:p>
            <a:pPr algn="ctr"/>
            <a:r>
              <a:rPr lang="en-GB" sz="800" dirty="0">
                <a:solidFill>
                  <a:srgbClr val="2D3548"/>
                </a:solidFill>
                <a:latin typeface="Avenir Next LT Pro" panose="020B0504020202020204" pitchFamily="34" charset="0"/>
              </a:rPr>
              <a:t>.</a:t>
            </a:r>
            <a:endParaRPr lang="en-GB" sz="900" dirty="0">
              <a:solidFill>
                <a:srgbClr val="2D3548"/>
              </a:solidFill>
              <a:latin typeface="Avenir Next LT Pro" panose="020B0504020202020204" pitchFamily="34" charset="0"/>
            </a:endParaRPr>
          </a:p>
        </p:txBody>
      </p:sp>
      <p:sp>
        <p:nvSpPr>
          <p:cNvPr id="64" name="TextBox 63">
            <a:extLst>
              <a:ext uri="{FF2B5EF4-FFF2-40B4-BE49-F238E27FC236}">
                <a16:creationId xmlns:a16="http://schemas.microsoft.com/office/drawing/2014/main" id="{87E71C9D-49C8-4BAF-9DC4-70A97A97E049}"/>
              </a:ext>
            </a:extLst>
          </p:cNvPr>
          <p:cNvSpPr txBox="1"/>
          <p:nvPr/>
        </p:nvSpPr>
        <p:spPr>
          <a:xfrm>
            <a:off x="6099190" y="4474461"/>
            <a:ext cx="3055166" cy="1107996"/>
          </a:xfrm>
          <a:prstGeom prst="rect">
            <a:avLst/>
          </a:prstGeom>
          <a:noFill/>
        </p:spPr>
        <p:txBody>
          <a:bodyPr wrap="square" rtlCol="0">
            <a:spAutoFit/>
          </a:bodyPr>
          <a:lstStyle/>
          <a:p>
            <a:pPr algn="ctr"/>
            <a:r>
              <a:rPr lang="en-GB" sz="1100" dirty="0">
                <a:solidFill>
                  <a:srgbClr val="2D3548"/>
                </a:solidFill>
                <a:latin typeface="Avenir Next LT Pro" panose="020B0504020202020204" pitchFamily="34" charset="0"/>
              </a:rPr>
              <a:t>With the correct advice, putting your policy in trust is simple and can avoid this delay. There are several trust options and forms available so we are here to help ensure that you are able to decide which one best suits your own unique personal circumstances.</a:t>
            </a:r>
          </a:p>
        </p:txBody>
      </p:sp>
      <p:sp>
        <p:nvSpPr>
          <p:cNvPr id="65" name="TextBox 64">
            <a:extLst>
              <a:ext uri="{FF2B5EF4-FFF2-40B4-BE49-F238E27FC236}">
                <a16:creationId xmlns:a16="http://schemas.microsoft.com/office/drawing/2014/main" id="{335BA1D3-CBFF-4A5C-9C72-656802EB94A6}"/>
              </a:ext>
            </a:extLst>
          </p:cNvPr>
          <p:cNvSpPr txBox="1"/>
          <p:nvPr/>
        </p:nvSpPr>
        <p:spPr>
          <a:xfrm>
            <a:off x="6088005" y="1793636"/>
            <a:ext cx="777218" cy="730969"/>
          </a:xfrm>
          <a:prstGeom prst="rect">
            <a:avLst/>
          </a:prstGeom>
          <a:noFill/>
        </p:spPr>
        <p:txBody>
          <a:bodyPr wrap="square" rtlCol="0">
            <a:spAutoFit/>
          </a:bodyPr>
          <a:lstStyle/>
          <a:p>
            <a:pPr algn="ctr"/>
            <a:r>
              <a:rPr lang="en-GB" sz="1400" dirty="0">
                <a:solidFill>
                  <a:srgbClr val="2D3548"/>
                </a:solidFill>
                <a:latin typeface="Avenir Next LT Pro" panose="020B0504020202020204" pitchFamily="34" charset="0"/>
              </a:rPr>
              <a:t>right time</a:t>
            </a:r>
          </a:p>
          <a:p>
            <a:endParaRPr lang="en-GB" sz="1350" dirty="0"/>
          </a:p>
        </p:txBody>
      </p:sp>
      <p:graphicFrame>
        <p:nvGraphicFramePr>
          <p:cNvPr id="83" name="Chart 82">
            <a:extLst>
              <a:ext uri="{FF2B5EF4-FFF2-40B4-BE49-F238E27FC236}">
                <a16:creationId xmlns:a16="http://schemas.microsoft.com/office/drawing/2014/main" id="{BEF20950-F694-4B0B-9067-E989974A0412}"/>
              </a:ext>
            </a:extLst>
          </p:cNvPr>
          <p:cNvGraphicFramePr/>
          <p:nvPr>
            <p:extLst>
              <p:ext uri="{D42A27DB-BD31-4B8C-83A1-F6EECF244321}">
                <p14:modId xmlns:p14="http://schemas.microsoft.com/office/powerpoint/2010/main" val="96740720"/>
              </p:ext>
            </p:extLst>
          </p:nvPr>
        </p:nvGraphicFramePr>
        <p:xfrm>
          <a:off x="3044419" y="1623802"/>
          <a:ext cx="3022921" cy="2389476"/>
        </p:xfrm>
        <a:graphic>
          <a:graphicData uri="http://schemas.openxmlformats.org/drawingml/2006/chart">
            <c:chart xmlns:c="http://schemas.openxmlformats.org/drawingml/2006/chart" xmlns:r="http://schemas.openxmlformats.org/officeDocument/2006/relationships" r:id="rId6"/>
          </a:graphicData>
        </a:graphic>
      </p:graphicFrame>
      <p:sp>
        <p:nvSpPr>
          <p:cNvPr id="84" name="TextBox 83">
            <a:extLst>
              <a:ext uri="{FF2B5EF4-FFF2-40B4-BE49-F238E27FC236}">
                <a16:creationId xmlns:a16="http://schemas.microsoft.com/office/drawing/2014/main" id="{BA0B7E5A-0B7D-4D2F-AA98-B7B5C9E128B3}"/>
              </a:ext>
            </a:extLst>
          </p:cNvPr>
          <p:cNvSpPr txBox="1"/>
          <p:nvPr/>
        </p:nvSpPr>
        <p:spPr>
          <a:xfrm>
            <a:off x="4783681" y="2095624"/>
            <a:ext cx="573833" cy="830997"/>
          </a:xfrm>
          <a:prstGeom prst="rect">
            <a:avLst/>
          </a:prstGeom>
          <a:noFill/>
        </p:spPr>
        <p:txBody>
          <a:bodyPr wrap="square" rtlCol="0">
            <a:spAutoFit/>
          </a:bodyPr>
          <a:lstStyle/>
          <a:p>
            <a:r>
              <a:rPr lang="en-GB" sz="4800" dirty="0">
                <a:solidFill>
                  <a:srgbClr val="2D3548"/>
                </a:solidFill>
                <a:latin typeface="Arial Nova" panose="020B0504020202020204" pitchFamily="34" charset="0"/>
              </a:rPr>
              <a:t>£</a:t>
            </a:r>
          </a:p>
        </p:txBody>
      </p:sp>
      <p:pic>
        <p:nvPicPr>
          <p:cNvPr id="86" name="Picture 85">
            <a:extLst>
              <a:ext uri="{FF2B5EF4-FFF2-40B4-BE49-F238E27FC236}">
                <a16:creationId xmlns:a16="http://schemas.microsoft.com/office/drawing/2014/main" id="{202D1CE8-3EFE-4F79-9099-55EBBDD9125B}"/>
              </a:ext>
            </a:extLst>
          </p:cNvPr>
          <p:cNvPicPr>
            <a:picLocks noChangeAspect="1"/>
          </p:cNvPicPr>
          <p:nvPr/>
        </p:nvPicPr>
        <p:blipFill>
          <a:blip r:embed="rId5"/>
          <a:stretch>
            <a:fillRect/>
          </a:stretch>
        </p:blipFill>
        <p:spPr>
          <a:xfrm>
            <a:off x="3794329" y="2254220"/>
            <a:ext cx="573833" cy="573833"/>
          </a:xfrm>
          <a:prstGeom prst="rect">
            <a:avLst/>
          </a:prstGeom>
        </p:spPr>
      </p:pic>
      <p:sp>
        <p:nvSpPr>
          <p:cNvPr id="88" name="TextBox 87">
            <a:extLst>
              <a:ext uri="{FF2B5EF4-FFF2-40B4-BE49-F238E27FC236}">
                <a16:creationId xmlns:a16="http://schemas.microsoft.com/office/drawing/2014/main" id="{0B126A38-7E1E-4321-A00B-5B370B013699}"/>
              </a:ext>
            </a:extLst>
          </p:cNvPr>
          <p:cNvSpPr txBox="1"/>
          <p:nvPr/>
        </p:nvSpPr>
        <p:spPr>
          <a:xfrm>
            <a:off x="7902547" y="2093063"/>
            <a:ext cx="573833" cy="830997"/>
          </a:xfrm>
          <a:prstGeom prst="rect">
            <a:avLst/>
          </a:prstGeom>
          <a:noFill/>
        </p:spPr>
        <p:txBody>
          <a:bodyPr wrap="square" rtlCol="0">
            <a:spAutoFit/>
          </a:bodyPr>
          <a:lstStyle/>
          <a:p>
            <a:r>
              <a:rPr lang="en-GB" sz="4800" dirty="0">
                <a:solidFill>
                  <a:srgbClr val="2D3548"/>
                </a:solidFill>
                <a:latin typeface="Arial Nova" panose="020B0504020202020204" pitchFamily="34" charset="0"/>
              </a:rPr>
              <a:t>£</a:t>
            </a:r>
          </a:p>
        </p:txBody>
      </p:sp>
      <p:pic>
        <p:nvPicPr>
          <p:cNvPr id="90" name="Picture 89">
            <a:extLst>
              <a:ext uri="{FF2B5EF4-FFF2-40B4-BE49-F238E27FC236}">
                <a16:creationId xmlns:a16="http://schemas.microsoft.com/office/drawing/2014/main" id="{B1F8AD70-228D-447A-8999-3F7EB79C494D}"/>
              </a:ext>
            </a:extLst>
          </p:cNvPr>
          <p:cNvPicPr>
            <a:picLocks noChangeAspect="1"/>
          </p:cNvPicPr>
          <p:nvPr/>
        </p:nvPicPr>
        <p:blipFill>
          <a:blip r:embed="rId5"/>
          <a:stretch>
            <a:fillRect/>
          </a:stretch>
        </p:blipFill>
        <p:spPr>
          <a:xfrm>
            <a:off x="6913195" y="2251659"/>
            <a:ext cx="573833" cy="573833"/>
          </a:xfrm>
          <a:prstGeom prst="rect">
            <a:avLst/>
          </a:prstGeom>
        </p:spPr>
      </p:pic>
      <p:pic>
        <p:nvPicPr>
          <p:cNvPr id="94" name="Picture 93">
            <a:extLst>
              <a:ext uri="{FF2B5EF4-FFF2-40B4-BE49-F238E27FC236}">
                <a16:creationId xmlns:a16="http://schemas.microsoft.com/office/drawing/2014/main" id="{653ABC4B-88AF-4CA6-8F2E-C11703C5AD8C}"/>
              </a:ext>
            </a:extLst>
          </p:cNvPr>
          <p:cNvPicPr>
            <a:picLocks noChangeAspect="1"/>
          </p:cNvPicPr>
          <p:nvPr/>
        </p:nvPicPr>
        <p:blipFill>
          <a:blip r:embed="rId7"/>
          <a:stretch>
            <a:fillRect/>
          </a:stretch>
        </p:blipFill>
        <p:spPr>
          <a:xfrm>
            <a:off x="4000874" y="2863904"/>
            <a:ext cx="1103472" cy="1103472"/>
          </a:xfrm>
          <a:prstGeom prst="rect">
            <a:avLst/>
          </a:prstGeom>
        </p:spPr>
      </p:pic>
      <p:pic>
        <p:nvPicPr>
          <p:cNvPr id="99" name="Picture 98">
            <a:extLst>
              <a:ext uri="{FF2B5EF4-FFF2-40B4-BE49-F238E27FC236}">
                <a16:creationId xmlns:a16="http://schemas.microsoft.com/office/drawing/2014/main" id="{06959236-DC54-45E4-9E9C-75275AE730F0}"/>
              </a:ext>
            </a:extLst>
          </p:cNvPr>
          <p:cNvPicPr>
            <a:picLocks noChangeAspect="1"/>
          </p:cNvPicPr>
          <p:nvPr/>
        </p:nvPicPr>
        <p:blipFill>
          <a:blip r:embed="rId7"/>
          <a:stretch>
            <a:fillRect/>
          </a:stretch>
        </p:blipFill>
        <p:spPr>
          <a:xfrm>
            <a:off x="970147" y="2877998"/>
            <a:ext cx="1103472" cy="1103472"/>
          </a:xfrm>
          <a:prstGeom prst="rect">
            <a:avLst/>
          </a:prstGeom>
        </p:spPr>
      </p:pic>
      <p:pic>
        <p:nvPicPr>
          <p:cNvPr id="100" name="Picture 99">
            <a:extLst>
              <a:ext uri="{FF2B5EF4-FFF2-40B4-BE49-F238E27FC236}">
                <a16:creationId xmlns:a16="http://schemas.microsoft.com/office/drawing/2014/main" id="{2949B1AB-93CC-4CE2-99FF-1FA43EB64DA2}"/>
              </a:ext>
            </a:extLst>
          </p:cNvPr>
          <p:cNvPicPr>
            <a:picLocks noChangeAspect="1"/>
          </p:cNvPicPr>
          <p:nvPr/>
        </p:nvPicPr>
        <p:blipFill>
          <a:blip r:embed="rId7"/>
          <a:stretch>
            <a:fillRect/>
          </a:stretch>
        </p:blipFill>
        <p:spPr>
          <a:xfrm>
            <a:off x="7122745" y="2863904"/>
            <a:ext cx="1103472" cy="1103472"/>
          </a:xfrm>
          <a:prstGeom prst="rect">
            <a:avLst/>
          </a:prstGeom>
        </p:spPr>
      </p:pic>
    </p:spTree>
    <p:extLst>
      <p:ext uri="{BB962C8B-B14F-4D97-AF65-F5344CB8AC3E}">
        <p14:creationId xmlns:p14="http://schemas.microsoft.com/office/powerpoint/2010/main" val="9871562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474</Words>
  <Application>Microsoft Office PowerPoint</Application>
  <PresentationFormat>On-screen Show (4:3)</PresentationFormat>
  <Paragraphs>44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Nova</vt:lpstr>
      <vt:lpstr>Avenir Next LT Pro</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Hawkins</dc:creator>
  <cp:lastModifiedBy>Optimum Commercial</cp:lastModifiedBy>
  <cp:revision>23</cp:revision>
  <cp:lastPrinted>2020-03-18T13:30:52Z</cp:lastPrinted>
  <dcterms:created xsi:type="dcterms:W3CDTF">2020-03-11T13:39:40Z</dcterms:created>
  <dcterms:modified xsi:type="dcterms:W3CDTF">2020-04-15T12:10:20Z</dcterms:modified>
</cp:coreProperties>
</file>